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7" r:id="rId1"/>
    <p:sldMasterId id="2147483715" r:id="rId2"/>
    <p:sldMasterId id="2147483721" r:id="rId3"/>
    <p:sldMasterId id="2147483733" r:id="rId4"/>
  </p:sldMasterIdLst>
  <p:notesMasterIdLst>
    <p:notesMasterId r:id="rId86"/>
  </p:notesMasterIdLst>
  <p:sldIdLst>
    <p:sldId id="762" r:id="rId5"/>
    <p:sldId id="927" r:id="rId6"/>
    <p:sldId id="1075" r:id="rId7"/>
    <p:sldId id="928" r:id="rId8"/>
    <p:sldId id="929" r:id="rId9"/>
    <p:sldId id="930" r:id="rId10"/>
    <p:sldId id="1016" r:id="rId11"/>
    <p:sldId id="931" r:id="rId12"/>
    <p:sldId id="932" r:id="rId13"/>
    <p:sldId id="935" r:id="rId14"/>
    <p:sldId id="936" r:id="rId15"/>
    <p:sldId id="937" r:id="rId16"/>
    <p:sldId id="938" r:id="rId17"/>
    <p:sldId id="939" r:id="rId18"/>
    <p:sldId id="989" r:id="rId19"/>
    <p:sldId id="1107" r:id="rId20"/>
    <p:sldId id="954" r:id="rId21"/>
    <p:sldId id="955" r:id="rId22"/>
    <p:sldId id="956" r:id="rId23"/>
    <p:sldId id="958" r:id="rId24"/>
    <p:sldId id="957" r:id="rId25"/>
    <p:sldId id="959" r:id="rId26"/>
    <p:sldId id="960" r:id="rId27"/>
    <p:sldId id="963" r:id="rId28"/>
    <p:sldId id="990" r:id="rId29"/>
    <p:sldId id="1118" r:id="rId30"/>
    <p:sldId id="995" r:id="rId31"/>
    <p:sldId id="993" r:id="rId32"/>
    <p:sldId id="996" r:id="rId33"/>
    <p:sldId id="997" r:id="rId34"/>
    <p:sldId id="998" r:id="rId35"/>
    <p:sldId id="999" r:id="rId36"/>
    <p:sldId id="1000" r:id="rId37"/>
    <p:sldId id="1001" r:id="rId38"/>
    <p:sldId id="1002" r:id="rId39"/>
    <p:sldId id="1003" r:id="rId40"/>
    <p:sldId id="1004" r:id="rId41"/>
    <p:sldId id="1005" r:id="rId42"/>
    <p:sldId id="1006" r:id="rId43"/>
    <p:sldId id="1007" r:id="rId44"/>
    <p:sldId id="1013" r:id="rId45"/>
    <p:sldId id="1119" r:id="rId46"/>
    <p:sldId id="1081" r:id="rId47"/>
    <p:sldId id="1129" r:id="rId48"/>
    <p:sldId id="1106" r:id="rId49"/>
    <p:sldId id="1122" r:id="rId50"/>
    <p:sldId id="1123" r:id="rId51"/>
    <p:sldId id="1124" r:id="rId52"/>
    <p:sldId id="1125" r:id="rId53"/>
    <p:sldId id="1126" r:id="rId54"/>
    <p:sldId id="1128" r:id="rId55"/>
    <p:sldId id="1127" r:id="rId56"/>
    <p:sldId id="1015" r:id="rId57"/>
    <p:sldId id="1120" r:id="rId58"/>
    <p:sldId id="1044" r:id="rId59"/>
    <p:sldId id="1045" r:id="rId60"/>
    <p:sldId id="1049" r:id="rId61"/>
    <p:sldId id="1046" r:id="rId62"/>
    <p:sldId id="1047" r:id="rId63"/>
    <p:sldId id="1063" r:id="rId64"/>
    <p:sldId id="1048" r:id="rId65"/>
    <p:sldId id="1051" r:id="rId66"/>
    <p:sldId id="1050" r:id="rId67"/>
    <p:sldId id="1068" r:id="rId68"/>
    <p:sldId id="1064" r:id="rId69"/>
    <p:sldId id="1065" r:id="rId70"/>
    <p:sldId id="1052" r:id="rId71"/>
    <p:sldId id="1069" r:id="rId72"/>
    <p:sldId id="1121" r:id="rId73"/>
    <p:sldId id="1053" r:id="rId74"/>
    <p:sldId id="1073" r:id="rId75"/>
    <p:sldId id="1117" r:id="rId76"/>
    <p:sldId id="1108" r:id="rId77"/>
    <p:sldId id="1109" r:id="rId78"/>
    <p:sldId id="1110" r:id="rId79"/>
    <p:sldId id="1111" r:id="rId80"/>
    <p:sldId id="1112" r:id="rId81"/>
    <p:sldId id="1113" r:id="rId82"/>
    <p:sldId id="1114" r:id="rId83"/>
    <p:sldId id="1115" r:id="rId84"/>
    <p:sldId id="1116" r:id="rId85"/>
  </p:sldIdLst>
  <p:sldSz cx="12192000" cy="6858000"/>
  <p:notesSz cx="7010400" cy="92964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0CDBC"/>
    <a:srgbClr val="E48312"/>
    <a:srgbClr val="BD582C"/>
    <a:srgbClr val="7F7F7F"/>
    <a:srgbClr val="94A088"/>
    <a:srgbClr val="008080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321" autoAdjust="0"/>
    <p:restoredTop sz="96512" autoAdjust="0"/>
  </p:normalViewPr>
  <p:slideViewPr>
    <p:cSldViewPr snapToGrid="0">
      <p:cViewPr varScale="1">
        <p:scale>
          <a:sx n="82" d="100"/>
          <a:sy n="82" d="100"/>
        </p:scale>
        <p:origin x="-108" y="-5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8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1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9D3808-2A5D-4D28-AC2A-E3899B8E68F1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66043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5935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1" y="1762662"/>
            <a:ext cx="10058400" cy="252839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38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16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816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725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56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124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127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01600" y="850022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29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30" y="6492882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400"/>
            <a:fld id="{49B74239-73C9-4B55-8B1C-66BCA0FCF2F2}" type="datetime1">
              <a:rPr lang="en-US" sz="1800" smtClean="0">
                <a:solidFill>
                  <a:srgbClr val="000000"/>
                </a:solidFill>
              </a:rPr>
              <a:pPr defTabSz="914400"/>
              <a:t>3/30/2017</a:t>
            </a:fld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92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914400"/>
            <a:endParaRPr lang="en-US" sz="1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" y="6492882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pPr defTabSz="914400"/>
            <a:fld id="{4FAB73BC-B049-4115-A692-8D63A059BFB8}" type="slidenum">
              <a:rPr lang="en-US" sz="1800" smtClean="0">
                <a:solidFill>
                  <a:srgbClr val="000000"/>
                </a:solidFill>
              </a:rPr>
              <a:pPr defTabSz="914400"/>
              <a:t>‹#›</a:t>
            </a:fld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241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53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5935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1" y="1762662"/>
            <a:ext cx="10058400" cy="252839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56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3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87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57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4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56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2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6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9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C47ED6A7-19D0-1247-92C8-71800F5E1BC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3/30/2017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51E220F-F62A-784F-ABA3-6B01A36DE38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73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3" y="621422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447800"/>
            <a:ext cx="11406908" cy="49807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591131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73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anj.cs.illinois.edu/pdf/www16_jliu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tif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1342" y="2543747"/>
            <a:ext cx="12502444" cy="1679943"/>
          </a:xfrm>
        </p:spPr>
        <p:txBody>
          <a:bodyPr>
            <a:noAutofit/>
          </a:bodyPr>
          <a:lstStyle/>
          <a:p>
            <a:pPr algn="ctr" defTabSz="121911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7200" b="1" kern="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Text Mining </a:t>
            </a:r>
            <a:br>
              <a:rPr lang="en-US" altLang="en-US" sz="7200" b="1" kern="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en-US" sz="5400" b="1" kern="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(Part II: Embedding, Information Extraction &amp; Text Cube)</a:t>
            </a:r>
            <a:endParaRPr lang="en-US" sz="54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6163" y="4223690"/>
            <a:ext cx="10477500" cy="2209377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err="1" smtClean="0">
                <a:latin typeface="Arial Rounded MT Bold" panose="020F0704030504030204" pitchFamily="34" charset="0"/>
              </a:rPr>
              <a:t>Jiawei</a:t>
            </a:r>
            <a:r>
              <a:rPr lang="en-US" sz="3000" dirty="0" smtClean="0">
                <a:latin typeface="Arial Rounded MT Bold" panose="020F0704030504030204" pitchFamily="34" charset="0"/>
              </a:rPr>
              <a:t> Han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Computer Science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University of Illinois at Urbana-Champaign</a:t>
            </a:r>
          </a:p>
          <a:p>
            <a:endParaRPr lang="en-US" sz="3000" dirty="0">
              <a:latin typeface="Arial Rounded MT Bold" panose="020F0704030504030204" pitchFamily="34" charset="0"/>
            </a:endParaRPr>
          </a:p>
          <a:p>
            <a:fld id="{4A8EB830-9035-584E-B8C8-C76AAAA71800}" type="datetime4">
              <a:rPr lang="en-US" sz="3000" smtClean="0">
                <a:latin typeface="Arial Rounded MT Bold" panose="020F0704030504030204" pitchFamily="34" charset="0"/>
              </a:rPr>
              <a:t>March 30, 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pPr defTabSz="457178"/>
            <a:fld id="{4FAB73BC-B049-4115-A692-8D63A059BFB8}" type="slidenum">
              <a:rPr lang="en-US" smtClean="0">
                <a:solidFill>
                  <a:srgbClr val="000000"/>
                </a:solidFill>
              </a:rPr>
              <a:pPr defTabSz="457178"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4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smtClean="0"/>
              <a:t>Algorithm LINE and Some Practical </a:t>
            </a:r>
            <a:r>
              <a:rPr kumimoji="1" lang="en-US" altLang="zh-CN" sz="4000" b="1" dirty="0"/>
              <a:t>Issues</a:t>
            </a:r>
            <a:endParaRPr lang="en-US" altLang="en-US" sz="40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410" y="1149284"/>
                <a:ext cx="11006273" cy="5459860"/>
              </a:xfrm>
            </p:spPr>
            <p:txBody>
              <a:bodyPr/>
              <a:lstStyle/>
              <a:p>
                <a:r>
                  <a:rPr kumimoji="1" lang="en-US" altLang="zh-CN" sz="2400" dirty="0" smtClean="0"/>
                  <a:t>LINE:</a:t>
                </a:r>
              </a:p>
              <a:p>
                <a:pPr lvl="1"/>
                <a:r>
                  <a:rPr lang="en-US" sz="2400" dirty="0" smtClean="0"/>
                  <a:t>Train </a:t>
                </a:r>
                <a:r>
                  <a:rPr lang="en-US" sz="2400" dirty="0"/>
                  <a:t>the LINE model which </a:t>
                </a:r>
                <a:r>
                  <a:rPr lang="en-US" sz="2400" dirty="0" smtClean="0"/>
                  <a:t>preserves the </a:t>
                </a:r>
                <a:r>
                  <a:rPr lang="en-US" sz="2400" i="1" dirty="0"/>
                  <a:t>first-order </a:t>
                </a:r>
                <a:r>
                  <a:rPr lang="en-US" sz="2400" dirty="0"/>
                  <a:t>proximity and </a:t>
                </a:r>
                <a:r>
                  <a:rPr lang="en-US" sz="2400" i="1" dirty="0"/>
                  <a:t>second-order </a:t>
                </a:r>
                <a:r>
                  <a:rPr lang="en-US" sz="2400" dirty="0"/>
                  <a:t>proximity separately</a:t>
                </a:r>
              </a:p>
              <a:p>
                <a:pPr lvl="1"/>
                <a:r>
                  <a:rPr lang="en-US" sz="2400" dirty="0" smtClean="0"/>
                  <a:t>Then </a:t>
                </a:r>
                <a:r>
                  <a:rPr lang="en-US" sz="2400" dirty="0"/>
                  <a:t>concatenate the </a:t>
                </a:r>
                <a:r>
                  <a:rPr lang="en-US" sz="2400" dirty="0" err="1"/>
                  <a:t>embeddings</a:t>
                </a:r>
                <a:r>
                  <a:rPr lang="en-US" sz="2400" dirty="0"/>
                  <a:t> trained by </a:t>
                </a:r>
                <a:r>
                  <a:rPr lang="en-US" sz="2400" dirty="0" smtClean="0"/>
                  <a:t>the two </a:t>
                </a:r>
                <a:r>
                  <a:rPr lang="en-US" sz="2400" dirty="0"/>
                  <a:t>methods for each </a:t>
                </a:r>
                <a:r>
                  <a:rPr lang="en-US" sz="2400" dirty="0" smtClean="0"/>
                  <a:t>vertex</a:t>
                </a:r>
              </a:p>
              <a:p>
                <a:r>
                  <a:rPr lang="en-US" sz="2400" dirty="0" smtClean="0"/>
                  <a:t>A </a:t>
                </a:r>
                <a:r>
                  <a:rPr lang="en-US" sz="2400" dirty="0"/>
                  <a:t>more principled way </a:t>
                </a:r>
                <a:r>
                  <a:rPr lang="en-US" sz="2400" dirty="0" smtClean="0"/>
                  <a:t>(future work)</a:t>
                </a:r>
                <a:endParaRPr lang="en-US" sz="2400" dirty="0"/>
              </a:p>
              <a:p>
                <a:pPr lvl="1"/>
                <a:r>
                  <a:rPr lang="en-US" sz="2400" dirty="0" smtClean="0"/>
                  <a:t>Jointly </a:t>
                </a:r>
                <a:r>
                  <a:rPr lang="en-US" sz="2400" dirty="0"/>
                  <a:t>train the </a:t>
                </a:r>
                <a:r>
                  <a:rPr lang="en-US" sz="2400" dirty="0" smtClean="0"/>
                  <a:t>two objective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functions</a:t>
                </a:r>
              </a:p>
              <a:p>
                <a:r>
                  <a:rPr kumimoji="1" lang="en-US" altLang="zh-CN" sz="2400" dirty="0" smtClean="0"/>
                  <a:t>Implementation consideration: </a:t>
                </a:r>
              </a:p>
              <a:p>
                <a:pPr lvl="1"/>
                <a:r>
                  <a:rPr kumimoji="1" lang="en-US" altLang="zh-CN" sz="2400" dirty="0" smtClean="0"/>
                  <a:t>Information </a:t>
                </a:r>
                <a:r>
                  <a:rPr kumimoji="1" lang="en-US" altLang="zh-CN" sz="2400" dirty="0"/>
                  <a:t>networks can be very </a:t>
                </a:r>
                <a:r>
                  <a:rPr kumimoji="1" lang="en-US" altLang="zh-CN" sz="2400" dirty="0" smtClean="0"/>
                  <a:t>sparse</a:t>
                </a:r>
                <a:r>
                  <a:rPr kumimoji="1" lang="en-US" altLang="zh-CN" dirty="0" smtClean="0"/>
                  <a:t>: </a:t>
                </a:r>
                <a:r>
                  <a:rPr kumimoji="1" lang="en-US" altLang="zh-CN" sz="2400" dirty="0" smtClean="0"/>
                  <a:t>Reconstruct </a:t>
                </a:r>
                <a:r>
                  <a:rPr kumimoji="1" lang="en-US" altLang="zh-CN" sz="2400" dirty="0"/>
                  <a:t>them to make them </a:t>
                </a:r>
                <a:r>
                  <a:rPr kumimoji="1" lang="en-US" altLang="zh-CN" sz="2400" dirty="0" smtClean="0"/>
                  <a:t>denser</a:t>
                </a:r>
              </a:p>
              <a:p>
                <a:pPr lvl="2"/>
                <a:r>
                  <a:rPr kumimoji="1" lang="en-US" altLang="zh-CN" sz="2400" dirty="0" smtClean="0"/>
                  <a:t>Strategy</a:t>
                </a:r>
                <a:r>
                  <a:rPr kumimoji="1" lang="en-US" altLang="zh-CN" sz="2400" dirty="0"/>
                  <a:t>: </a:t>
                </a:r>
                <a:r>
                  <a:rPr kumimoji="1" lang="en-US" altLang="zh-CN" sz="2400" dirty="0" smtClean="0"/>
                  <a:t>Add </a:t>
                </a:r>
                <a:r>
                  <a:rPr kumimoji="1" lang="en-US" altLang="zh-CN" sz="2400" dirty="0"/>
                  <a:t>links between every vertex and its high order </a:t>
                </a:r>
                <a:r>
                  <a:rPr kumimoji="1" lang="en-US" altLang="zh-CN" sz="2400" dirty="0" smtClean="0"/>
                  <a:t>neighbors</a:t>
                </a:r>
              </a:p>
              <a:p>
                <a:pPr lvl="2"/>
                <a:r>
                  <a:rPr kumimoji="1" lang="en-US" altLang="zh-CN" sz="2400" dirty="0" smtClean="0"/>
                  <a:t>Add </a:t>
                </a:r>
                <a:r>
                  <a:rPr kumimoji="1" lang="en-US" altLang="zh-CN" sz="2400" dirty="0"/>
                  <a:t>second order </a:t>
                </a:r>
                <a:r>
                  <a:rPr kumimoji="1" lang="en-US" altLang="zh-CN" sz="2400" dirty="0" smtClean="0"/>
                  <a:t>neighbors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>
                          <m:f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kumimoji="1" lang="en-US" altLang="zh-CN" sz="2400" dirty="0"/>
              </a:p>
              <a:p>
                <a:pPr marL="0" indent="0">
                  <a:buNone/>
                </a:pPr>
                <a:endParaRPr kumimoji="1"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410" y="1149284"/>
                <a:ext cx="11006273" cy="5459860"/>
              </a:xfrm>
              <a:blipFill rotWithShape="0">
                <a:blip r:embed="rId2"/>
                <a:stretch>
                  <a:fillRect l="-388" t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9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Previous Work</a:t>
            </a:r>
            <a:endParaRPr lang="en-US" altLang="en-US" sz="40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6479" y="1176445"/>
                <a:ext cx="11264469" cy="5459860"/>
              </a:xfrm>
            </p:spPr>
            <p:txBody>
              <a:bodyPr/>
              <a:lstStyle/>
              <a:p>
                <a:r>
                  <a:rPr kumimoji="1" lang="en-US" altLang="zh-CN" sz="2400" dirty="0" smtClean="0"/>
                  <a:t>Graph </a:t>
                </a:r>
                <a:r>
                  <a:rPr kumimoji="1" lang="en-US" altLang="zh-CN" sz="2400" dirty="0"/>
                  <a:t>Embedding</a:t>
                </a:r>
              </a:p>
              <a:p>
                <a:pPr lvl="2"/>
                <a:r>
                  <a:rPr kumimoji="1" lang="en-US" altLang="zh-CN" sz="2400" dirty="0" smtClean="0"/>
                  <a:t>Construct </a:t>
                </a:r>
                <a:r>
                  <a:rPr kumimoji="1" lang="en-US" altLang="zh-CN" sz="2400" dirty="0"/>
                  <a:t>an affinity </a:t>
                </a:r>
                <a:r>
                  <a:rPr kumimoji="1" lang="en-US" altLang="zh-CN" sz="2400" dirty="0" smtClean="0"/>
                  <a:t>matrix &amp; compute </a:t>
                </a:r>
                <a:r>
                  <a:rPr kumimoji="1" lang="en-US" altLang="zh-CN" sz="2400" dirty="0"/>
                  <a:t>eigenvectors of the affinity matrix</a:t>
                </a:r>
              </a:p>
              <a:p>
                <a:pPr lvl="2"/>
                <a:r>
                  <a:rPr kumimoji="1" lang="en-US" altLang="zh-CN" sz="2400" dirty="0" smtClean="0"/>
                  <a:t>Weakness:  High </a:t>
                </a:r>
                <a:r>
                  <a:rPr kumimoji="1" lang="en-US" altLang="zh-CN" sz="2400" dirty="0"/>
                  <a:t>time complexity and space </a:t>
                </a:r>
                <a:r>
                  <a:rPr kumimoji="1" lang="en-US" altLang="zh-CN" sz="2400" dirty="0" smtClean="0"/>
                  <a:t>complexity, and </a:t>
                </a:r>
              </a:p>
              <a:p>
                <a:pPr lvl="3"/>
                <a:r>
                  <a:rPr kumimoji="1" lang="en-US" altLang="zh-CN" sz="2400" dirty="0" smtClean="0"/>
                  <a:t>Only </a:t>
                </a:r>
                <a:r>
                  <a:rPr kumimoji="1" lang="en-US" altLang="zh-CN" sz="2400" dirty="0"/>
                  <a:t>preserve 1</a:t>
                </a:r>
                <a:r>
                  <a:rPr kumimoji="1" lang="en-US" altLang="zh-CN" sz="2400" baseline="30000" dirty="0"/>
                  <a:t>st</a:t>
                </a:r>
                <a:r>
                  <a:rPr kumimoji="1" lang="en-US" altLang="zh-CN" sz="2400" dirty="0"/>
                  <a:t> order similarity</a:t>
                </a:r>
              </a:p>
              <a:p>
                <a:r>
                  <a:rPr kumimoji="1" lang="en-US" altLang="zh-CN" sz="2400" dirty="0"/>
                  <a:t>Matrix Factorization</a:t>
                </a:r>
              </a:p>
              <a:p>
                <a:pPr lvl="2"/>
                <a:r>
                  <a:rPr kumimoji="1" lang="en-US" altLang="zh-CN" sz="2400" dirty="0"/>
                  <a:t>Objective: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kumimoji="1" lang="en-US" altLang="zh-CN" sz="2400" dirty="0" smtClean="0"/>
                  <a:t>Optimization</a:t>
                </a:r>
                <a:r>
                  <a:rPr kumimoji="1" lang="en-US" altLang="zh-CN" sz="2400" dirty="0"/>
                  <a:t>: </a:t>
                </a:r>
                <a:r>
                  <a:rPr kumimoji="1" lang="en-US" altLang="zh-CN" sz="2400" dirty="0" smtClean="0"/>
                  <a:t>SGD (Stochastic Gradient Descent Alg.)</a:t>
                </a:r>
                <a:endParaRPr kumimoji="1" lang="en-US" altLang="zh-CN" sz="2400" dirty="0"/>
              </a:p>
              <a:p>
                <a:pPr lvl="2"/>
                <a:r>
                  <a:rPr kumimoji="1" lang="en-US" altLang="zh-CN" sz="2400" dirty="0" smtClean="0"/>
                  <a:t>Weakness: Can’t </a:t>
                </a:r>
                <a:r>
                  <a:rPr kumimoji="1" lang="en-US" altLang="zh-CN" sz="2400" dirty="0"/>
                  <a:t>converge when the range of weights is very </a:t>
                </a:r>
                <a:r>
                  <a:rPr kumimoji="1" lang="en-US" altLang="zh-CN" sz="2400" dirty="0" smtClean="0"/>
                  <a:t>large</a:t>
                </a:r>
              </a:p>
              <a:p>
                <a:pPr lvl="3"/>
                <a:r>
                  <a:rPr kumimoji="1" lang="en-US" altLang="zh-CN" sz="2400" dirty="0" smtClean="0"/>
                  <a:t>Only </a:t>
                </a:r>
                <a:r>
                  <a:rPr kumimoji="1" lang="en-US" altLang="zh-CN" sz="2400" dirty="0"/>
                  <a:t>preserve 1</a:t>
                </a:r>
                <a:r>
                  <a:rPr kumimoji="1" lang="en-US" altLang="zh-CN" sz="2400" baseline="30000" dirty="0"/>
                  <a:t>st</a:t>
                </a:r>
                <a:r>
                  <a:rPr kumimoji="1" lang="en-US" altLang="zh-CN" sz="2400" dirty="0"/>
                  <a:t> order </a:t>
                </a:r>
                <a:r>
                  <a:rPr kumimoji="1" lang="en-US" altLang="zh-CN" sz="2400" dirty="0" smtClean="0"/>
                  <a:t>similarity</a:t>
                </a:r>
              </a:p>
              <a:p>
                <a:r>
                  <a:rPr kumimoji="1" lang="en-US" altLang="zh-CN" sz="2400" dirty="0"/>
                  <a:t>Deep </a:t>
                </a:r>
                <a:r>
                  <a:rPr kumimoji="1" lang="en-US" altLang="zh-CN" sz="2400" dirty="0" smtClean="0"/>
                  <a:t>Walk (</a:t>
                </a:r>
                <a:r>
                  <a:rPr kumimoji="1" lang="en-US" altLang="zh-CN" sz="2400" dirty="0" err="1" smtClean="0"/>
                  <a:t>Perozzi</a:t>
                </a:r>
                <a:r>
                  <a:rPr kumimoji="1" lang="en-US" altLang="zh-CN" sz="2400" dirty="0" smtClean="0"/>
                  <a:t>, et al., KDD’14)</a:t>
                </a:r>
              </a:p>
              <a:p>
                <a:pPr lvl="2"/>
                <a:r>
                  <a:rPr kumimoji="1" lang="en-US" altLang="zh-CN" sz="2400" dirty="0" smtClean="0"/>
                  <a:t>Sample </a:t>
                </a:r>
                <a:r>
                  <a:rPr kumimoji="1" lang="en-US" altLang="zh-CN" sz="2400" dirty="0"/>
                  <a:t>a chain of vertex by truncated random </a:t>
                </a:r>
                <a:r>
                  <a:rPr kumimoji="1" lang="en-US" altLang="zh-CN" sz="2400" dirty="0" smtClean="0"/>
                  <a:t>walk</a:t>
                </a:r>
              </a:p>
              <a:p>
                <a:pPr lvl="2"/>
                <a:r>
                  <a:rPr kumimoji="1" lang="en-US" altLang="zh-CN" sz="2400" dirty="0" smtClean="0"/>
                  <a:t>Treat </a:t>
                </a:r>
                <a:r>
                  <a:rPr kumimoji="1" lang="en-US" altLang="zh-CN" sz="2400" dirty="0"/>
                  <a:t>the chain as a sentence and run word2vec on this sentence</a:t>
                </a:r>
              </a:p>
              <a:p>
                <a:pPr lvl="2"/>
                <a:r>
                  <a:rPr kumimoji="1" lang="en-US" altLang="zh-CN" sz="2400" dirty="0" smtClean="0"/>
                  <a:t>Weakness: Only </a:t>
                </a:r>
                <a:r>
                  <a:rPr kumimoji="1" lang="en-US" altLang="zh-CN" sz="2400" dirty="0"/>
                  <a:t>preserve 2</a:t>
                </a:r>
                <a:r>
                  <a:rPr kumimoji="1" lang="en-US" altLang="zh-CN" sz="2400" baseline="30000" dirty="0"/>
                  <a:t>nd</a:t>
                </a:r>
                <a:r>
                  <a:rPr kumimoji="1" lang="en-US" altLang="zh-CN" sz="2400" dirty="0"/>
                  <a:t> order </a:t>
                </a:r>
                <a:r>
                  <a:rPr kumimoji="1" lang="en-US" altLang="zh-CN" sz="2400" dirty="0" smtClean="0"/>
                  <a:t>similarity</a:t>
                </a:r>
                <a:endParaRPr kumimoji="1"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6479" y="1176445"/>
                <a:ext cx="11264469" cy="5459860"/>
              </a:xfrm>
              <a:blipFill rotWithShape="0">
                <a:blip r:embed="rId2"/>
                <a:stretch>
                  <a:fillRect l="-433" t="-893" r="-758"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5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10" y="1149284"/>
            <a:ext cx="9678537" cy="191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Experiment Setup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8806409" cy="3582514"/>
          </a:xfrm>
        </p:spPr>
        <p:txBody>
          <a:bodyPr/>
          <a:lstStyle/>
          <a:p>
            <a:r>
              <a:rPr kumimoji="1" lang="en-US" altLang="zh-CN" sz="2400" dirty="0" smtClean="0"/>
              <a:t>Dataset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en-US" altLang="zh-CN" sz="2400" dirty="0" smtClean="0"/>
              <a:t>Task</a:t>
            </a:r>
          </a:p>
          <a:p>
            <a:pPr lvl="1"/>
            <a:r>
              <a:rPr kumimoji="1" lang="en-US" altLang="zh-CN" sz="2400" dirty="0" smtClean="0"/>
              <a:t>Word analogy:  Evaluated on Accuracy</a:t>
            </a:r>
          </a:p>
          <a:p>
            <a:pPr lvl="1"/>
            <a:r>
              <a:rPr kumimoji="1" lang="en-US" altLang="zh-CN" sz="2400" dirty="0" smtClean="0"/>
              <a:t>Document classification: </a:t>
            </a:r>
            <a:r>
              <a:rPr kumimoji="1" lang="en-US" altLang="zh-CN" sz="2400" dirty="0"/>
              <a:t>Evaluated on </a:t>
            </a:r>
            <a:r>
              <a:rPr kumimoji="1" lang="en-US" altLang="zh-CN" sz="2400" dirty="0" smtClean="0"/>
              <a:t>Macro-F1 Micro-F1</a:t>
            </a:r>
          </a:p>
          <a:p>
            <a:pPr lvl="1"/>
            <a:r>
              <a:rPr kumimoji="1" lang="en-US" altLang="zh-CN" sz="2400" dirty="0" smtClean="0"/>
              <a:t>Vertex classification</a:t>
            </a:r>
            <a:r>
              <a:rPr kumimoji="1" lang="en-US" altLang="zh-CN" sz="2400" dirty="0"/>
              <a:t>: Evaluated on Macro-F1 </a:t>
            </a:r>
            <a:r>
              <a:rPr kumimoji="1" lang="en-US" altLang="zh-CN" sz="2400" dirty="0" smtClean="0"/>
              <a:t>Micro-F1</a:t>
            </a:r>
          </a:p>
          <a:p>
            <a:r>
              <a:rPr kumimoji="1" lang="en-US" altLang="zh-CN" sz="2400" dirty="0" smtClean="0"/>
              <a:t>Result visualization</a:t>
            </a:r>
            <a:endParaRPr kumimoji="1" lang="en-US" altLang="zh-CN" sz="2400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444" y="4302215"/>
            <a:ext cx="7886700" cy="218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Results: Language Networks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3813467" cy="5459860"/>
          </a:xfrm>
        </p:spPr>
        <p:txBody>
          <a:bodyPr/>
          <a:lstStyle/>
          <a:p>
            <a:r>
              <a:rPr kumimoji="1" lang="en-US" altLang="zh-CN" sz="2400" dirty="0" smtClean="0"/>
              <a:t>Word </a:t>
            </a:r>
            <a:r>
              <a:rPr kumimoji="1" lang="en-US" altLang="zh-CN" sz="2400" dirty="0"/>
              <a:t>Analogy</a:t>
            </a:r>
          </a:p>
          <a:p>
            <a:pPr lvl="1"/>
            <a:r>
              <a:rPr kumimoji="1" lang="en-US" altLang="zh-CN" sz="2000" dirty="0" smtClean="0"/>
              <a:t>GF (Graph Factorization) Ahmed et al., WWW2013)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400" dirty="0" smtClean="0"/>
          </a:p>
          <a:p>
            <a:r>
              <a:rPr kumimoji="1" lang="en-US" altLang="zh-CN" sz="2400" dirty="0" smtClean="0"/>
              <a:t>Document </a:t>
            </a:r>
            <a:r>
              <a:rPr kumimoji="1" lang="en-US" altLang="zh-CN" sz="2400" dirty="0"/>
              <a:t>Classification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38" y="1149284"/>
            <a:ext cx="6985527" cy="20577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39" y="3278043"/>
            <a:ext cx="9581567" cy="354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67" y="1149284"/>
            <a:ext cx="8730082" cy="2401784"/>
          </a:xfrm>
          <a:prstGeom prst="rect">
            <a:avLst/>
          </a:prstGeom>
        </p:spPr>
      </p:pic>
      <p:pic>
        <p:nvPicPr>
          <p:cNvPr id="5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137" y="3665914"/>
            <a:ext cx="8694612" cy="3131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Results: Social Networks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459860"/>
          </a:xfrm>
        </p:spPr>
        <p:txBody>
          <a:bodyPr/>
          <a:lstStyle/>
          <a:p>
            <a:r>
              <a:rPr kumimoji="1" lang="en-US" altLang="zh-CN" sz="2400" dirty="0" smtClean="0"/>
              <a:t>Flickr </a:t>
            </a:r>
            <a:r>
              <a:rPr kumimoji="1" lang="en-US" altLang="zh-CN" sz="2400" dirty="0"/>
              <a:t>dataset</a:t>
            </a:r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 smtClean="0"/>
          </a:p>
          <a:p>
            <a:pPr marL="0" indent="0">
              <a:buNone/>
            </a:pPr>
            <a:endParaRPr kumimoji="1" lang="en-US" altLang="zh-CN" sz="2400" dirty="0"/>
          </a:p>
          <a:p>
            <a:r>
              <a:rPr kumimoji="1" lang="en-US" altLang="zh-CN" sz="2400" dirty="0" err="1"/>
              <a:t>Youtube</a:t>
            </a:r>
            <a:r>
              <a:rPr kumimoji="1" lang="en-US" altLang="zh-CN" sz="2400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188770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09" y="-1301928"/>
            <a:ext cx="12307409" cy="9230557"/>
          </a:xfrm>
        </p:spPr>
      </p:pic>
    </p:spTree>
    <p:extLst>
      <p:ext uri="{BB962C8B-B14F-4D97-AF65-F5344CB8AC3E}">
        <p14:creationId xmlns:p14="http://schemas.microsoft.com/office/powerpoint/2010/main" val="36462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 smtClean="0"/>
              <a:t>Outline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84" y="1151439"/>
            <a:ext cx="11006273" cy="5295249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Learning </a:t>
            </a:r>
            <a:r>
              <a:rPr kumimoji="1" lang="en-US" altLang="zh-CN" dirty="0" err="1" smtClean="0"/>
              <a:t>Embeddings</a:t>
            </a:r>
            <a:r>
              <a:rPr kumimoji="1" lang="en-US" altLang="zh-CN" dirty="0" smtClean="0"/>
              <a:t> in Networks and Text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LINE: </a:t>
            </a:r>
            <a:r>
              <a:rPr kumimoji="1" lang="en-US" altLang="zh-CN" dirty="0"/>
              <a:t>Large-scale Information Network </a:t>
            </a:r>
            <a:r>
              <a:rPr kumimoji="1" lang="en-US" altLang="zh-CN" dirty="0" smtClean="0"/>
              <a:t>Embedding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Biological Relationship Discovery with Network Embedding</a:t>
            </a:r>
            <a:endParaRPr kumimoji="1" lang="en-US" altLang="zh-CN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LAKI: </a:t>
            </a:r>
            <a:r>
              <a:rPr lang="en-US" altLang="zh-CN" dirty="0"/>
              <a:t>Representing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 err="1"/>
              <a:t>Keyphrase</a:t>
            </a:r>
            <a:r>
              <a:rPr lang="zh-CN" altLang="en-US" dirty="0"/>
              <a:t> </a:t>
            </a:r>
            <a:r>
              <a:rPr lang="en-US" altLang="zh-CN" dirty="0" smtClean="0"/>
              <a:t>Inference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MetaPAD</a:t>
            </a:r>
            <a:r>
              <a:rPr kumimoji="1" lang="en-US" altLang="zh-CN" dirty="0" smtClean="0"/>
              <a:t>: </a:t>
            </a:r>
            <a:r>
              <a:rPr lang="en-US" dirty="0"/>
              <a:t>Meta </a:t>
            </a:r>
            <a:r>
              <a:rPr lang="en-US" dirty="0" smtClean="0"/>
              <a:t>Pattern </a:t>
            </a:r>
            <a:r>
              <a:rPr lang="en-US" dirty="0"/>
              <a:t>Discovery from Massive Text Corpora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TextCube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EventCube</a:t>
            </a:r>
            <a:r>
              <a:rPr kumimoji="1" lang="en-US" altLang="zh-CN" dirty="0" smtClean="0"/>
              <a:t> and </a:t>
            </a:r>
            <a:r>
              <a:rPr kumimoji="1" lang="en-US" altLang="zh-CN" dirty="0" err="1" smtClean="0"/>
              <a:t>CaseOLAP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Summary</a:t>
            </a:r>
            <a:endParaRPr kumimoji="1" lang="en-US" altLang="zh-CN" dirty="0"/>
          </a:p>
        </p:txBody>
      </p:sp>
      <p:sp>
        <p:nvSpPr>
          <p:cNvPr id="5" name="Striped Right Arrow 4"/>
          <p:cNvSpPr/>
          <p:nvPr/>
        </p:nvSpPr>
        <p:spPr>
          <a:xfrm rot="9241136">
            <a:off x="7647179" y="1131879"/>
            <a:ext cx="453742" cy="406856"/>
          </a:xfrm>
          <a:prstGeom prst="stripedRightArrow">
            <a:avLst/>
          </a:prstGeom>
          <a:solidFill>
            <a:srgbClr val="E4831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triped Right Arrow 5"/>
          <p:cNvSpPr/>
          <p:nvPr/>
        </p:nvSpPr>
        <p:spPr>
          <a:xfrm rot="9241136">
            <a:off x="10145509" y="2838203"/>
            <a:ext cx="296154" cy="279374"/>
          </a:xfrm>
          <a:prstGeom prst="striped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1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 smtClean="0"/>
              <a:t>Biological Relationship Extraction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459860"/>
          </a:xfrm>
        </p:spPr>
        <p:txBody>
          <a:bodyPr/>
          <a:lstStyle/>
          <a:p>
            <a:r>
              <a:rPr lang="en-US" sz="2400" dirty="0" smtClean="0"/>
              <a:t>Problem description: Automatic extraction of</a:t>
            </a:r>
            <a:r>
              <a:rPr lang="en-US" sz="2400" dirty="0"/>
              <a:t> </a:t>
            </a:r>
            <a:r>
              <a:rPr lang="en-US" sz="2400" dirty="0" smtClean="0"/>
              <a:t>relationships</a:t>
            </a:r>
            <a:r>
              <a:rPr lang="en-US" sz="2400" dirty="0"/>
              <a:t> </a:t>
            </a:r>
            <a:r>
              <a:rPr lang="en-US" sz="2400" dirty="0" smtClean="0"/>
              <a:t>between</a:t>
            </a:r>
            <a:r>
              <a:rPr lang="en-US" sz="2400" dirty="0"/>
              <a:t> </a:t>
            </a:r>
            <a:r>
              <a:rPr lang="en-US" sz="2400" dirty="0" smtClean="0"/>
              <a:t>different</a:t>
            </a:r>
            <a:r>
              <a:rPr lang="en-US" sz="2400" dirty="0"/>
              <a:t> </a:t>
            </a:r>
            <a:r>
              <a:rPr lang="en-US" sz="2400" dirty="0" smtClean="0"/>
              <a:t>biological</a:t>
            </a:r>
            <a:r>
              <a:rPr lang="en-US" sz="2400" dirty="0"/>
              <a:t> </a:t>
            </a:r>
            <a:r>
              <a:rPr lang="en-US" sz="2400" dirty="0" smtClean="0"/>
              <a:t>entities</a:t>
            </a:r>
            <a:r>
              <a:rPr lang="en-US" sz="2400" dirty="0"/>
              <a:t> </a:t>
            </a:r>
            <a:r>
              <a:rPr lang="en-US" sz="2400" dirty="0" smtClean="0"/>
              <a:t>from</a:t>
            </a:r>
            <a:r>
              <a:rPr lang="en-US" sz="2400" dirty="0"/>
              <a:t> </a:t>
            </a:r>
            <a:r>
              <a:rPr lang="en-US" sz="2400" dirty="0" smtClean="0"/>
              <a:t>biological</a:t>
            </a:r>
            <a:r>
              <a:rPr lang="en-US" sz="2400" dirty="0"/>
              <a:t> </a:t>
            </a:r>
            <a:r>
              <a:rPr lang="en-US" sz="2400" dirty="0" smtClean="0"/>
              <a:t>research</a:t>
            </a:r>
            <a:r>
              <a:rPr lang="en-US" sz="2400" dirty="0"/>
              <a:t> </a:t>
            </a:r>
            <a:r>
              <a:rPr lang="en-US" sz="2400" dirty="0" smtClean="0"/>
              <a:t>papers </a:t>
            </a:r>
          </a:p>
          <a:p>
            <a:pPr lvl="1"/>
            <a:r>
              <a:rPr lang="en-US" sz="2400" dirty="0" smtClean="0"/>
              <a:t>Examples</a:t>
            </a:r>
          </a:p>
          <a:p>
            <a:pPr lvl="3"/>
            <a:r>
              <a:rPr lang="en-US" sz="2400" dirty="0" smtClean="0"/>
              <a:t>Gene – Disease; Drug </a:t>
            </a:r>
            <a:r>
              <a:rPr lang="en-US" sz="2400" dirty="0"/>
              <a:t>-</a:t>
            </a:r>
            <a:r>
              <a:rPr lang="en-US" sz="2400" dirty="0" smtClean="0"/>
              <a:t> Disease; Drug </a:t>
            </a:r>
            <a:r>
              <a:rPr lang="en-US" sz="2400" dirty="0"/>
              <a:t>-</a:t>
            </a:r>
            <a:r>
              <a:rPr lang="en-US" sz="2400" dirty="0" smtClean="0"/>
              <a:t> Pathway; Drug </a:t>
            </a:r>
            <a:r>
              <a:rPr lang="en-US" sz="2400" dirty="0"/>
              <a:t>-</a:t>
            </a:r>
            <a:r>
              <a:rPr lang="en-US" sz="2400" dirty="0" smtClean="0"/>
              <a:t> Target</a:t>
            </a:r>
            <a:r>
              <a:rPr lang="en-US" sz="2400" dirty="0"/>
              <a:t> </a:t>
            </a:r>
            <a:r>
              <a:rPr lang="en-US" sz="2400" dirty="0" smtClean="0"/>
              <a:t>gene </a:t>
            </a:r>
          </a:p>
          <a:p>
            <a:r>
              <a:rPr lang="en-US" sz="2400" dirty="0" smtClean="0"/>
              <a:t>Challenges</a:t>
            </a:r>
          </a:p>
          <a:p>
            <a:pPr lvl="1"/>
            <a:r>
              <a:rPr lang="en-US" sz="2400" dirty="0"/>
              <a:t>Entity </a:t>
            </a:r>
            <a:r>
              <a:rPr lang="en-US" sz="2400" dirty="0" smtClean="0"/>
              <a:t>detection</a:t>
            </a:r>
          </a:p>
          <a:p>
            <a:pPr lvl="2"/>
            <a:r>
              <a:rPr lang="en-US" sz="2400" dirty="0" smtClean="0"/>
              <a:t>Most </a:t>
            </a:r>
            <a:r>
              <a:rPr lang="en-US" sz="2400" dirty="0"/>
              <a:t>biological entities consist of several </a:t>
            </a:r>
            <a:r>
              <a:rPr lang="en-US" sz="2400" dirty="0" smtClean="0"/>
              <a:t>words</a:t>
            </a:r>
          </a:p>
          <a:p>
            <a:pPr lvl="3"/>
            <a:r>
              <a:rPr lang="en-US" sz="2400" dirty="0" smtClean="0"/>
              <a:t>E.g., Non-small </a:t>
            </a:r>
            <a:r>
              <a:rPr lang="en-US" sz="2400" dirty="0"/>
              <a:t>Cell Lung Cancer, Acute Myeloid Leukemia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Sparsity</a:t>
            </a:r>
          </a:p>
          <a:p>
            <a:pPr lvl="2"/>
            <a:r>
              <a:rPr lang="en-US" sz="2400" dirty="0" smtClean="0"/>
              <a:t>Most </a:t>
            </a:r>
            <a:r>
              <a:rPr lang="en-US" sz="2400" dirty="0"/>
              <a:t>biological entities co-occur only a few </a:t>
            </a:r>
            <a:r>
              <a:rPr lang="en-US" sz="2400" dirty="0" smtClean="0"/>
              <a:t>times in research papers</a:t>
            </a:r>
          </a:p>
          <a:p>
            <a:pPr lvl="2"/>
            <a:r>
              <a:rPr lang="en-US" sz="2400" dirty="0" smtClean="0"/>
              <a:t>Most </a:t>
            </a:r>
            <a:r>
              <a:rPr lang="en-US" sz="2400" dirty="0"/>
              <a:t>relationships are not explicitly described in papers</a:t>
            </a:r>
          </a:p>
          <a:p>
            <a:pPr lvl="1"/>
            <a:r>
              <a:rPr lang="en-US" sz="2400" dirty="0"/>
              <a:t> Few Labeled </a:t>
            </a:r>
            <a:r>
              <a:rPr lang="en-US" sz="2400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691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Overview of </a:t>
            </a:r>
            <a:r>
              <a:rPr lang="en-US" sz="4000" dirty="0" smtClean="0"/>
              <a:t>Embedding-Based Methods</a:t>
            </a:r>
            <a:endParaRPr lang="en-US" altLang="en-US" sz="40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1874" y="1149284"/>
                <a:ext cx="8241106" cy="5526724"/>
              </a:xfrm>
            </p:spPr>
            <p:txBody>
              <a:bodyPr/>
              <a:lstStyle/>
              <a:p>
                <a:r>
                  <a:rPr lang="en-US" sz="2400" dirty="0" smtClean="0"/>
                  <a:t>Goal: Find </a:t>
                </a:r>
                <a:r>
                  <a:rPr lang="en-US" sz="2400" dirty="0"/>
                  <a:t>low-dimensional vector representation for entities and similar entities should have similar representations</a:t>
                </a:r>
              </a:p>
              <a:p>
                <a:r>
                  <a:rPr lang="en-US" sz="2400" dirty="0" smtClean="0"/>
                  <a:t>Data: Raw </a:t>
                </a:r>
                <a:r>
                  <a:rPr lang="en-US" sz="2400" dirty="0"/>
                  <a:t>text or co-occurrence network</a:t>
                </a:r>
              </a:p>
              <a:p>
                <a:r>
                  <a:rPr lang="en-US" sz="2400" dirty="0" smtClean="0"/>
                  <a:t>Hypothesis: Entities </a:t>
                </a:r>
                <a:r>
                  <a:rPr lang="en-US" sz="2400" dirty="0"/>
                  <a:t>which share many neighbors turn to be similar to each </a:t>
                </a:r>
                <a:r>
                  <a:rPr lang="en-US" sz="2400" dirty="0" smtClean="0"/>
                  <a:t>other</a:t>
                </a:r>
              </a:p>
              <a:p>
                <a:r>
                  <a:rPr lang="en-US" sz="2400" dirty="0" smtClean="0"/>
                  <a:t>Observation: Most </a:t>
                </a:r>
                <a:r>
                  <a:rPr lang="en-US" sz="2400" dirty="0"/>
                  <a:t>entities co-occur only few times in papers, but they always share many </a:t>
                </a:r>
                <a:r>
                  <a:rPr lang="en-US" sz="2400" dirty="0" smtClean="0"/>
                  <a:t>neighbors</a:t>
                </a:r>
                <a:endParaRPr lang="en-US" sz="2400" dirty="0"/>
              </a:p>
              <a:p>
                <a:r>
                  <a:rPr lang="en-US" sz="2400" dirty="0"/>
                  <a:t>Examples on word co-occurrence network</a:t>
                </a:r>
              </a:p>
              <a:p>
                <a:pPr lvl="1"/>
                <a:r>
                  <a:rPr lang="en-US" sz="2400" dirty="0"/>
                  <a:t>Word </a:t>
                </a:r>
                <a:r>
                  <a:rPr lang="en-US" sz="2400" dirty="0" smtClean="0"/>
                  <a:t>similarity:  San </a:t>
                </a:r>
                <a:r>
                  <a:rPr lang="en-US" sz="2400" dirty="0"/>
                  <a:t>Francisco</a:t>
                </a:r>
              </a:p>
              <a:p>
                <a:pPr lvl="1"/>
                <a:r>
                  <a:rPr lang="en-US" sz="2400" dirty="0"/>
                  <a:t>Word relation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:?</m:t>
                    </m:r>
                  </m:oMath>
                </a14:m>
                <a:endParaRPr lang="en-US" sz="2400" dirty="0"/>
              </a:p>
              <a:p>
                <a:pPr lvl="2"/>
                <a:r>
                  <a:rPr lang="en-US" sz="2400" dirty="0"/>
                  <a:t>France: </a:t>
                </a:r>
                <a:r>
                  <a:rPr lang="en-US" sz="2400" dirty="0" smtClean="0"/>
                  <a:t>Paris, </a:t>
                </a:r>
                <a:r>
                  <a:rPr lang="en-US" sz="2400" dirty="0"/>
                  <a:t>China: ? =&gt; Beijing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𝐴𝑟𝑔𝑚𝑎𝑥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𝑆𝑖𝑚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sz="2400" dirty="0"/>
                  <a:t>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874" y="1149284"/>
                <a:ext cx="8241106" cy="5526724"/>
              </a:xfrm>
              <a:blipFill rotWithShape="1">
                <a:blip r:embed="rId2"/>
                <a:stretch>
                  <a:fillRect l="-592" t="-883" r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516" y="1149284"/>
            <a:ext cx="2728913" cy="1877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398" y="3305075"/>
            <a:ext cx="3222626" cy="1364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398" y="4669377"/>
            <a:ext cx="3222626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59" y="1183687"/>
            <a:ext cx="11069289" cy="5554463"/>
          </a:xfrm>
        </p:spPr>
        <p:txBody>
          <a:bodyPr/>
          <a:lstStyle/>
          <a:p>
            <a:r>
              <a:rPr lang="en-US" sz="2400" dirty="0" smtClean="0"/>
              <a:t>Construct</a:t>
            </a:r>
            <a:r>
              <a:rPr lang="en-US" sz="2400" dirty="0"/>
              <a:t> </a:t>
            </a:r>
            <a:r>
              <a:rPr lang="en-US" sz="2400" dirty="0" smtClean="0"/>
              <a:t>a</a:t>
            </a:r>
            <a:r>
              <a:rPr lang="en-US" sz="2400" dirty="0"/>
              <a:t> </a:t>
            </a:r>
            <a:r>
              <a:rPr lang="en-US" sz="2400" dirty="0" smtClean="0"/>
              <a:t>biological</a:t>
            </a:r>
            <a:r>
              <a:rPr lang="en-US" sz="2400" dirty="0"/>
              <a:t> </a:t>
            </a:r>
            <a:r>
              <a:rPr lang="en-US" sz="2400" dirty="0" smtClean="0"/>
              <a:t>entity</a:t>
            </a:r>
            <a:r>
              <a:rPr lang="en-US" sz="2400" dirty="0"/>
              <a:t> </a:t>
            </a:r>
            <a:r>
              <a:rPr lang="en-US" sz="2400" dirty="0" smtClean="0"/>
              <a:t>list</a:t>
            </a:r>
            <a:endParaRPr lang="en-US" sz="2400" dirty="0"/>
          </a:p>
          <a:p>
            <a:pPr lvl="1"/>
            <a:r>
              <a:rPr lang="en-US" sz="2400" dirty="0" err="1" smtClean="0"/>
              <a:t>SegPhrase</a:t>
            </a:r>
            <a:endParaRPr lang="en-US" sz="2400" dirty="0"/>
          </a:p>
          <a:p>
            <a:pPr lvl="1"/>
            <a:r>
              <a:rPr lang="en-US" sz="2400" dirty="0" smtClean="0"/>
              <a:t>Biological</a:t>
            </a:r>
            <a:r>
              <a:rPr lang="en-US" sz="2400" dirty="0"/>
              <a:t> </a:t>
            </a:r>
            <a:r>
              <a:rPr lang="en-US" sz="2400" dirty="0" smtClean="0"/>
              <a:t>vocabulary</a:t>
            </a:r>
            <a:endParaRPr lang="en-US" sz="2400" dirty="0"/>
          </a:p>
          <a:p>
            <a:r>
              <a:rPr lang="en-US" sz="2400" dirty="0" smtClean="0"/>
              <a:t>Detect</a:t>
            </a:r>
            <a:r>
              <a:rPr lang="en-US" sz="2400" dirty="0"/>
              <a:t> </a:t>
            </a:r>
            <a:r>
              <a:rPr lang="en-US" sz="2400" dirty="0" smtClean="0"/>
              <a:t>and extract biological entities</a:t>
            </a:r>
            <a:r>
              <a:rPr lang="en-US" sz="2400" dirty="0"/>
              <a:t> </a:t>
            </a:r>
            <a:r>
              <a:rPr lang="en-US" sz="2400" dirty="0" smtClean="0"/>
              <a:t>from biological text (research papers), using</a:t>
            </a:r>
            <a:endParaRPr lang="en-US" sz="2400" dirty="0"/>
          </a:p>
          <a:p>
            <a:pPr lvl="1"/>
            <a:r>
              <a:rPr lang="en-US" sz="2400" dirty="0" err="1" smtClean="0"/>
              <a:t>SegPhrase</a:t>
            </a:r>
            <a:endParaRPr lang="en-US" sz="2400" dirty="0"/>
          </a:p>
          <a:p>
            <a:pPr lvl="1"/>
            <a:r>
              <a:rPr lang="en-US" sz="2400" dirty="0" smtClean="0"/>
              <a:t>Maximum</a:t>
            </a:r>
            <a:r>
              <a:rPr lang="en-US" sz="2400" dirty="0"/>
              <a:t> </a:t>
            </a:r>
            <a:r>
              <a:rPr lang="en-US" sz="2400" dirty="0" smtClean="0"/>
              <a:t>Matching</a:t>
            </a:r>
            <a:endParaRPr lang="en-US" sz="2400" dirty="0"/>
          </a:p>
          <a:p>
            <a:r>
              <a:rPr lang="en-US" sz="2400" dirty="0" smtClean="0"/>
              <a:t>Construct</a:t>
            </a:r>
            <a:r>
              <a:rPr lang="en-US" sz="2400" dirty="0"/>
              <a:t> </a:t>
            </a:r>
            <a:r>
              <a:rPr lang="en-US" sz="2400" dirty="0" smtClean="0"/>
              <a:t>a</a:t>
            </a:r>
            <a:r>
              <a:rPr lang="en-US" sz="2400" dirty="0"/>
              <a:t> </a:t>
            </a:r>
            <a:r>
              <a:rPr lang="en-US" sz="2400" dirty="0" smtClean="0"/>
              <a:t>co-occurrence</a:t>
            </a:r>
            <a:r>
              <a:rPr lang="en-US" sz="2400" dirty="0"/>
              <a:t> </a:t>
            </a:r>
            <a:r>
              <a:rPr lang="en-US" sz="2400" dirty="0" smtClean="0"/>
              <a:t>network</a:t>
            </a:r>
            <a:r>
              <a:rPr lang="en-US" sz="2400" dirty="0"/>
              <a:t> </a:t>
            </a:r>
            <a:r>
              <a:rPr lang="en-US" sz="2400" dirty="0" smtClean="0"/>
              <a:t>between</a:t>
            </a:r>
            <a:r>
              <a:rPr lang="en-US" sz="2400" dirty="0"/>
              <a:t> </a:t>
            </a:r>
            <a:r>
              <a:rPr lang="en-US" sz="2400" dirty="0" smtClean="0"/>
              <a:t>words</a:t>
            </a:r>
            <a:r>
              <a:rPr lang="en-US" sz="2400" dirty="0"/>
              <a:t> </a:t>
            </a:r>
            <a:r>
              <a:rPr lang="en-US" sz="2400" dirty="0" smtClean="0"/>
              <a:t>and</a:t>
            </a:r>
            <a:r>
              <a:rPr lang="en-US" sz="2400" dirty="0"/>
              <a:t> </a:t>
            </a:r>
            <a:r>
              <a:rPr lang="en-US" sz="2400" dirty="0" smtClean="0"/>
              <a:t>biological entities</a:t>
            </a:r>
            <a:endParaRPr lang="en-US" sz="2400" dirty="0"/>
          </a:p>
          <a:p>
            <a:r>
              <a:rPr lang="en-US" sz="2400" dirty="0"/>
              <a:t>Learn embedding vector for each entity by using a </a:t>
            </a:r>
            <a:r>
              <a:rPr lang="en-US" sz="2400" dirty="0" smtClean="0"/>
              <a:t>network embedding </a:t>
            </a:r>
            <a:r>
              <a:rPr lang="en-US" sz="2400" dirty="0"/>
              <a:t>technique LINE </a:t>
            </a:r>
            <a:r>
              <a:rPr lang="en-US" sz="2400" dirty="0" smtClean="0"/>
              <a:t> (i.e., Run LINE-2nd to learn</a:t>
            </a:r>
            <a:r>
              <a:rPr lang="en-US" sz="2400" dirty="0"/>
              <a:t> </a:t>
            </a:r>
            <a:r>
              <a:rPr lang="en-US" sz="2400" dirty="0" smtClean="0"/>
              <a:t>entity</a:t>
            </a:r>
            <a:r>
              <a:rPr lang="en-US" sz="2400" dirty="0"/>
              <a:t>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)</a:t>
            </a:r>
            <a:endParaRPr lang="en-US" sz="2400" dirty="0"/>
          </a:p>
          <a:p>
            <a:pPr lvl="1"/>
            <a:r>
              <a:rPr lang="en-US" sz="2400" dirty="0" smtClean="0"/>
              <a:t>Entities</a:t>
            </a:r>
            <a:r>
              <a:rPr lang="en-US" sz="2400" dirty="0"/>
              <a:t> </a:t>
            </a:r>
            <a:r>
              <a:rPr lang="en-US" sz="2400" dirty="0" smtClean="0"/>
              <a:t>share</a:t>
            </a:r>
            <a:r>
              <a:rPr lang="en-US" sz="2400" dirty="0"/>
              <a:t> </a:t>
            </a:r>
            <a:r>
              <a:rPr lang="en-US" sz="2400" dirty="0" smtClean="0"/>
              <a:t>many</a:t>
            </a:r>
            <a:r>
              <a:rPr lang="en-US" sz="2400" dirty="0"/>
              <a:t> </a:t>
            </a:r>
            <a:r>
              <a:rPr lang="en-US" sz="2400" dirty="0" smtClean="0"/>
              <a:t>neighbors</a:t>
            </a:r>
            <a:r>
              <a:rPr lang="en-US" sz="2400" dirty="0"/>
              <a:t> </a:t>
            </a:r>
            <a:r>
              <a:rPr lang="en-US" sz="2400" dirty="0" smtClean="0"/>
              <a:t>in</a:t>
            </a:r>
            <a:r>
              <a:rPr lang="en-US" sz="2400" dirty="0"/>
              <a:t> </a:t>
            </a:r>
            <a:r>
              <a:rPr lang="en-US" sz="2400" dirty="0" smtClean="0"/>
              <a:t>the</a:t>
            </a:r>
            <a:r>
              <a:rPr lang="en-US" sz="2400" dirty="0"/>
              <a:t> </a:t>
            </a:r>
            <a:r>
              <a:rPr lang="en-US" sz="2400" dirty="0" smtClean="0"/>
              <a:t>co‐occurrence</a:t>
            </a:r>
            <a:r>
              <a:rPr lang="en-US" sz="2400" dirty="0"/>
              <a:t> </a:t>
            </a:r>
            <a:r>
              <a:rPr lang="en-US" sz="2400" dirty="0" smtClean="0"/>
              <a:t>network</a:t>
            </a:r>
            <a:r>
              <a:rPr lang="en-US" sz="2400" dirty="0"/>
              <a:t> </a:t>
            </a:r>
            <a:r>
              <a:rPr lang="en-US" sz="2400" dirty="0" smtClean="0"/>
              <a:t>tend to</a:t>
            </a:r>
            <a:r>
              <a:rPr lang="en-US" sz="2400" dirty="0"/>
              <a:t> </a:t>
            </a:r>
            <a:r>
              <a:rPr lang="en-US" sz="2400" dirty="0" smtClean="0"/>
              <a:t>be</a:t>
            </a:r>
            <a:r>
              <a:rPr lang="en-US" sz="2400" dirty="0"/>
              <a:t> </a:t>
            </a:r>
            <a:r>
              <a:rPr lang="en-US" sz="2400" dirty="0" smtClean="0"/>
              <a:t>similar</a:t>
            </a:r>
          </a:p>
          <a:p>
            <a:r>
              <a:rPr lang="en-US" sz="2400" dirty="0"/>
              <a:t>Given seed entity pair (a, b) and a query entity x, return an entity y according to their embedding vectors, so that the relation between x and y is similar to the relation between a and </a:t>
            </a:r>
            <a:r>
              <a:rPr lang="en-US" sz="2400" dirty="0" smtClean="0"/>
              <a:t>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539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263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12960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Key Property to Learn Embedding &amp; Experiments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59" y="1228078"/>
            <a:ext cx="10768613" cy="5344738"/>
          </a:xfrm>
        </p:spPr>
        <p:txBody>
          <a:bodyPr/>
          <a:lstStyle/>
          <a:p>
            <a:r>
              <a:rPr lang="en-US" sz="2400" dirty="0"/>
              <a:t>Key Property to Learn Embedding </a:t>
            </a:r>
            <a:endParaRPr lang="en-US" sz="2400" dirty="0" smtClean="0"/>
          </a:p>
          <a:p>
            <a:pPr lvl="1"/>
            <a:r>
              <a:rPr lang="en-US" sz="2400" dirty="0" smtClean="0"/>
              <a:t>The lines</a:t>
            </a:r>
            <a:r>
              <a:rPr lang="en-US" sz="2400" dirty="0"/>
              <a:t> </a:t>
            </a:r>
            <a:r>
              <a:rPr lang="en-US" sz="2400" dirty="0" smtClean="0"/>
              <a:t>between</a:t>
            </a:r>
            <a:r>
              <a:rPr lang="en-US" sz="2400" dirty="0"/>
              <a:t> </a:t>
            </a:r>
            <a:r>
              <a:rPr lang="en-US" sz="2400" dirty="0" smtClean="0"/>
              <a:t>genes</a:t>
            </a:r>
            <a:r>
              <a:rPr lang="en-US" sz="2400" dirty="0"/>
              <a:t> </a:t>
            </a:r>
            <a:r>
              <a:rPr lang="en-US" sz="2400" dirty="0" smtClean="0"/>
              <a:t>and</a:t>
            </a:r>
            <a:r>
              <a:rPr lang="en-US" sz="2400" dirty="0"/>
              <a:t> </a:t>
            </a:r>
            <a:r>
              <a:rPr lang="en-US" sz="2400" dirty="0" smtClean="0"/>
              <a:t>diseases</a:t>
            </a:r>
            <a:r>
              <a:rPr lang="en-US" sz="2400" dirty="0"/>
              <a:t> </a:t>
            </a:r>
            <a:r>
              <a:rPr lang="en-US" sz="2400" dirty="0" smtClean="0"/>
              <a:t>are</a:t>
            </a:r>
            <a:r>
              <a:rPr lang="en-US" sz="2400" dirty="0"/>
              <a:t> </a:t>
            </a:r>
            <a:r>
              <a:rPr lang="en-US" sz="2400" dirty="0" smtClean="0"/>
              <a:t>parallel</a:t>
            </a:r>
            <a:endParaRPr lang="en-US" sz="2400" dirty="0"/>
          </a:p>
          <a:p>
            <a:pPr lvl="1"/>
            <a:r>
              <a:rPr lang="en-US" sz="2400" dirty="0" smtClean="0"/>
              <a:t>Given</a:t>
            </a:r>
            <a:r>
              <a:rPr lang="en-US" sz="2400" dirty="0"/>
              <a:t> </a:t>
            </a:r>
            <a:r>
              <a:rPr lang="en-US" sz="2400" dirty="0" smtClean="0"/>
              <a:t>a</a:t>
            </a:r>
            <a:r>
              <a:rPr lang="en-US" sz="2400" dirty="0"/>
              <a:t> </a:t>
            </a:r>
            <a:r>
              <a:rPr lang="en-US" sz="2400" dirty="0" smtClean="0"/>
              <a:t>seed</a:t>
            </a:r>
            <a:r>
              <a:rPr lang="en-US" sz="2400" dirty="0"/>
              <a:t> </a:t>
            </a:r>
            <a:r>
              <a:rPr lang="en-US" sz="2400" dirty="0" smtClean="0"/>
              <a:t>pair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/>
              <a:t>𝐴,𝐵) </a:t>
            </a:r>
            <a:r>
              <a:rPr lang="en-US" sz="2400" dirty="0" smtClean="0"/>
              <a:t>and a</a:t>
            </a:r>
            <a:r>
              <a:rPr lang="en-US" sz="2400" dirty="0"/>
              <a:t> </a:t>
            </a:r>
            <a:r>
              <a:rPr lang="en-US" sz="2400" dirty="0" smtClean="0"/>
              <a:t>query</a:t>
            </a:r>
            <a:r>
              <a:rPr lang="en-US" sz="2400" dirty="0"/>
              <a:t> </a:t>
            </a:r>
            <a:r>
              <a:rPr lang="en-US" sz="2400" dirty="0" smtClean="0"/>
              <a:t>𝑋, we</a:t>
            </a:r>
            <a:r>
              <a:rPr lang="en-US" sz="2400" dirty="0"/>
              <a:t> </a:t>
            </a:r>
            <a:r>
              <a:rPr lang="en-US" sz="2400" dirty="0" smtClean="0"/>
              <a:t>can</a:t>
            </a:r>
            <a:r>
              <a:rPr lang="en-US" sz="2400" dirty="0"/>
              <a:t> </a:t>
            </a:r>
            <a:r>
              <a:rPr lang="en-US" sz="2400" dirty="0" smtClean="0"/>
              <a:t>find</a:t>
            </a:r>
            <a:r>
              <a:rPr lang="en-US" sz="2400" dirty="0"/>
              <a:t> </a:t>
            </a:r>
            <a:r>
              <a:rPr lang="en-US" sz="2400" dirty="0" smtClean="0"/>
              <a:t>an</a:t>
            </a:r>
            <a:r>
              <a:rPr lang="en-US" sz="2400" dirty="0"/>
              <a:t> </a:t>
            </a:r>
            <a:r>
              <a:rPr lang="en-US" sz="2400" dirty="0" smtClean="0"/>
              <a:t>entity</a:t>
            </a:r>
            <a:r>
              <a:rPr lang="en-US" sz="2400" dirty="0"/>
              <a:t> </a:t>
            </a:r>
            <a:r>
              <a:rPr lang="en-US" sz="2400" dirty="0" smtClean="0"/>
              <a:t>𝑌 which satisfies</a:t>
            </a:r>
            <a:endParaRPr lang="en-US" sz="2400" dirty="0"/>
          </a:p>
          <a:p>
            <a:pPr lvl="3"/>
            <a:r>
              <a:rPr lang="en-US" sz="2400" dirty="0" smtClean="0"/>
              <a:t>(</a:t>
            </a:r>
            <a:r>
              <a:rPr lang="en-US" sz="2400" dirty="0"/>
              <a:t>𝐴,𝐵) ≈ (𝑋, 𝑌</a:t>
            </a:r>
            <a:r>
              <a:rPr lang="en-US" sz="2400" dirty="0" smtClean="0"/>
              <a:t>)</a:t>
            </a:r>
          </a:p>
          <a:p>
            <a:pPr lvl="3"/>
            <a:r>
              <a:rPr lang="en-US" sz="2400" dirty="0" smtClean="0"/>
              <a:t>𝑌 </a:t>
            </a:r>
            <a:r>
              <a:rPr lang="en-US" sz="2400" dirty="0"/>
              <a:t>= 𝐴𝑟𝑔𝑚𝑎𝑥/𝑠𝑖𝑚(𝐵 − 𝐴⃗ + 𝑋, 𝑌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Experimental </a:t>
            </a:r>
            <a:r>
              <a:rPr lang="en-US" sz="2400" dirty="0"/>
              <a:t>Settings </a:t>
            </a:r>
            <a:endParaRPr lang="en-US" sz="2400" dirty="0" smtClean="0"/>
          </a:p>
          <a:p>
            <a:pPr lvl="1"/>
            <a:r>
              <a:rPr lang="en-US" sz="2400" dirty="0" smtClean="0"/>
              <a:t>Sample </a:t>
            </a:r>
            <a:r>
              <a:rPr lang="en-US" sz="2400" dirty="0"/>
              <a:t>10% </a:t>
            </a:r>
            <a:r>
              <a:rPr lang="en-US" sz="2400" dirty="0" err="1"/>
              <a:t>Pubmed</a:t>
            </a:r>
            <a:r>
              <a:rPr lang="en-US" sz="2400" dirty="0"/>
              <a:t> abstracts</a:t>
            </a:r>
          </a:p>
          <a:p>
            <a:pPr lvl="1"/>
            <a:r>
              <a:rPr lang="en-US" sz="2400" dirty="0"/>
              <a:t>Detect phrases by using a 200K phrase list</a:t>
            </a:r>
          </a:p>
          <a:p>
            <a:pPr lvl="1"/>
            <a:r>
              <a:rPr lang="en-US" sz="2400" dirty="0"/>
              <a:t>Build a co-occurrence network for all words and phrases</a:t>
            </a:r>
          </a:p>
          <a:p>
            <a:pPr lvl="1"/>
            <a:r>
              <a:rPr lang="en-US" sz="2400" dirty="0"/>
              <a:t>Learn entity embedding from the co-occurrence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803" y="2589290"/>
            <a:ext cx="5234546" cy="2050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69" y="4639889"/>
            <a:ext cx="5116014" cy="36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Results: Find Related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829" y="1164503"/>
            <a:ext cx="5180970" cy="3113103"/>
          </a:xfrm>
        </p:spPr>
        <p:txBody>
          <a:bodyPr/>
          <a:lstStyle/>
          <a:p>
            <a:r>
              <a:rPr lang="en-US" sz="2400" dirty="0" smtClean="0"/>
              <a:t>t-cell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Leukemia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57" y="1601129"/>
            <a:ext cx="3526245" cy="2099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8" y="4277606"/>
            <a:ext cx="4232219" cy="207390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02626" y="1228077"/>
            <a:ext cx="5180970" cy="311310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Doxorubicin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Tumor Suppressor Gene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349" y="1637992"/>
            <a:ext cx="3217523" cy="2166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345" y="4341180"/>
            <a:ext cx="3598467" cy="21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9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smtClean="0"/>
              <a:t>Extracted Relations</a:t>
            </a:r>
            <a:r>
              <a:rPr lang="en-US" sz="4000" b="1" dirty="0" smtClean="0"/>
              <a:t> </a:t>
            </a:r>
            <a:r>
              <a:rPr lang="en-US" sz="3200" b="1" dirty="0" smtClean="0"/>
              <a:t>(from </a:t>
            </a:r>
            <a:r>
              <a:rPr lang="en-US" sz="3200" b="1" dirty="0"/>
              <a:t>10% PubMed </a:t>
            </a:r>
            <a:r>
              <a:rPr lang="en-US" sz="3200" b="1" dirty="0" smtClean="0"/>
              <a:t>Abstracts)</a:t>
            </a:r>
            <a:endParaRPr lang="en-US" altLang="en-US" sz="3200" b="1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50" y="1311205"/>
            <a:ext cx="11275032" cy="48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3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Relation: Drug-Target Gene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392" y="1154888"/>
            <a:ext cx="7533553" cy="1772574"/>
          </a:xfrm>
        </p:spPr>
        <p:txBody>
          <a:bodyPr/>
          <a:lstStyle/>
          <a:p>
            <a:r>
              <a:rPr lang="en-US" sz="2400" dirty="0" smtClean="0"/>
              <a:t>Very </a:t>
            </a:r>
            <a:r>
              <a:rPr lang="en-US" sz="2400" dirty="0"/>
              <a:t>difficult as there are too many genes</a:t>
            </a:r>
          </a:p>
          <a:p>
            <a:r>
              <a:rPr lang="en-US" sz="2400" dirty="0"/>
              <a:t>Use (</a:t>
            </a:r>
            <a:r>
              <a:rPr lang="en-US" sz="2400" dirty="0" err="1"/>
              <a:t>Camptothecin</a:t>
            </a:r>
            <a:r>
              <a:rPr lang="en-US" sz="2400" dirty="0"/>
              <a:t>: top1) as seed pair</a:t>
            </a:r>
          </a:p>
          <a:p>
            <a:r>
              <a:rPr lang="en-US" sz="2400" dirty="0"/>
              <a:t>Metric: rank of the first-hit target gene</a:t>
            </a:r>
          </a:p>
          <a:p>
            <a:r>
              <a:rPr lang="en-US" sz="2400" dirty="0" smtClean="0"/>
              <a:t>Compare </a:t>
            </a:r>
            <a:r>
              <a:rPr lang="en-US" sz="2400" dirty="0"/>
              <a:t>with a paper published on </a:t>
            </a:r>
            <a:r>
              <a:rPr lang="en-US" sz="2400" dirty="0" smtClean="0"/>
              <a:t>CELL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7649387"/>
              </p:ext>
            </p:extLst>
          </p:nvPr>
        </p:nvGraphicFramePr>
        <p:xfrm>
          <a:off x="1841931" y="3032989"/>
          <a:ext cx="7886700" cy="342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Drug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Embedding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CELL Paper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cycloheximide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doxorubicin hydrochloride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etoposide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geldanamycin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methotrexate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monastrol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rapamycin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trichostatin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31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59" y="1228078"/>
            <a:ext cx="10768613" cy="5288132"/>
          </a:xfrm>
        </p:spPr>
        <p:txBody>
          <a:bodyPr/>
          <a:lstStyle/>
          <a:p>
            <a:r>
              <a:rPr lang="en-US" sz="2400" dirty="0" smtClean="0"/>
              <a:t>Use more</a:t>
            </a:r>
            <a:r>
              <a:rPr lang="en-US" sz="2400" dirty="0"/>
              <a:t> </a:t>
            </a:r>
            <a:r>
              <a:rPr lang="en-US" sz="2400" dirty="0" smtClean="0"/>
              <a:t>context</a:t>
            </a:r>
            <a:r>
              <a:rPr lang="en-US" sz="2400" dirty="0"/>
              <a:t> </a:t>
            </a:r>
            <a:r>
              <a:rPr lang="en-US" sz="2400" dirty="0" smtClean="0"/>
              <a:t>information</a:t>
            </a:r>
            <a:endParaRPr lang="en-US" sz="2400" dirty="0"/>
          </a:p>
          <a:p>
            <a:pPr lvl="1"/>
            <a:r>
              <a:rPr lang="en-US" sz="2400" dirty="0" smtClean="0"/>
              <a:t>By</a:t>
            </a:r>
            <a:r>
              <a:rPr lang="en-US" sz="2400" dirty="0"/>
              <a:t> </a:t>
            </a:r>
            <a:r>
              <a:rPr lang="en-US" sz="2400" dirty="0" smtClean="0"/>
              <a:t>using</a:t>
            </a:r>
            <a:r>
              <a:rPr lang="en-US" sz="2400" dirty="0"/>
              <a:t> </a:t>
            </a:r>
            <a:r>
              <a:rPr lang="en-US" sz="2400" dirty="0" smtClean="0"/>
              <a:t>topic</a:t>
            </a:r>
            <a:r>
              <a:rPr lang="en-US" sz="2400" dirty="0"/>
              <a:t> </a:t>
            </a:r>
            <a:r>
              <a:rPr lang="en-US" sz="2400" dirty="0" smtClean="0"/>
              <a:t>assignment</a:t>
            </a:r>
            <a:r>
              <a:rPr lang="en-US" sz="2400" dirty="0"/>
              <a:t> </a:t>
            </a:r>
            <a:r>
              <a:rPr lang="en-US" sz="2400" dirty="0" smtClean="0"/>
              <a:t>of</a:t>
            </a:r>
            <a:r>
              <a:rPr lang="en-US" sz="2400" dirty="0"/>
              <a:t> </a:t>
            </a:r>
            <a:r>
              <a:rPr lang="en-US" sz="2400" dirty="0" smtClean="0"/>
              <a:t>words</a:t>
            </a:r>
            <a:r>
              <a:rPr lang="en-US" sz="2400" dirty="0"/>
              <a:t> </a:t>
            </a:r>
            <a:r>
              <a:rPr lang="en-US" sz="2400" dirty="0" smtClean="0"/>
              <a:t>as</a:t>
            </a:r>
            <a:r>
              <a:rPr lang="en-US" sz="2400" dirty="0"/>
              <a:t> </a:t>
            </a:r>
            <a:r>
              <a:rPr lang="en-US" sz="2400" dirty="0" smtClean="0"/>
              <a:t>extra</a:t>
            </a:r>
            <a:r>
              <a:rPr lang="en-US" sz="2400" dirty="0"/>
              <a:t> </a:t>
            </a:r>
            <a:r>
              <a:rPr lang="en-US" sz="2400" dirty="0" smtClean="0"/>
              <a:t>features, the</a:t>
            </a:r>
            <a:r>
              <a:rPr lang="en-US" sz="2400" dirty="0"/>
              <a:t> </a:t>
            </a:r>
            <a:r>
              <a:rPr lang="en-US" sz="2400" dirty="0" smtClean="0"/>
              <a:t>performance</a:t>
            </a:r>
            <a:r>
              <a:rPr lang="en-US" sz="2400" dirty="0"/>
              <a:t> </a:t>
            </a:r>
            <a:r>
              <a:rPr lang="en-US" sz="2400" dirty="0" smtClean="0"/>
              <a:t>on</a:t>
            </a:r>
            <a:r>
              <a:rPr lang="en-US" sz="2400" dirty="0"/>
              <a:t> </a:t>
            </a:r>
            <a:r>
              <a:rPr lang="en-US" sz="2400" dirty="0" smtClean="0"/>
              <a:t>word</a:t>
            </a:r>
            <a:r>
              <a:rPr lang="en-US" sz="2400" dirty="0"/>
              <a:t> </a:t>
            </a:r>
            <a:r>
              <a:rPr lang="en-US" sz="2400" dirty="0" smtClean="0"/>
              <a:t>analogy</a:t>
            </a:r>
            <a:r>
              <a:rPr lang="en-US" sz="2400" dirty="0"/>
              <a:t> </a:t>
            </a:r>
            <a:r>
              <a:rPr lang="en-US" sz="2400" dirty="0" smtClean="0"/>
              <a:t>task</a:t>
            </a:r>
            <a:r>
              <a:rPr lang="en-US" sz="2400" dirty="0"/>
              <a:t> </a:t>
            </a:r>
            <a:r>
              <a:rPr lang="en-US" sz="2400" dirty="0" smtClean="0"/>
              <a:t>is</a:t>
            </a:r>
            <a:r>
              <a:rPr lang="en-US" sz="2400" dirty="0"/>
              <a:t> </a:t>
            </a:r>
            <a:r>
              <a:rPr lang="en-US" sz="2400" dirty="0" smtClean="0"/>
              <a:t>improved</a:t>
            </a:r>
            <a:endParaRPr lang="en-US" sz="2400" dirty="0"/>
          </a:p>
          <a:p>
            <a:r>
              <a:rPr lang="en-US" sz="2400" dirty="0" smtClean="0"/>
              <a:t>Use biological</a:t>
            </a:r>
            <a:r>
              <a:rPr lang="en-US" sz="2400" dirty="0"/>
              <a:t> </a:t>
            </a:r>
            <a:r>
              <a:rPr lang="en-US" sz="2400" dirty="0" smtClean="0"/>
              <a:t>networks</a:t>
            </a:r>
            <a:endParaRPr lang="en-US" sz="2400" dirty="0"/>
          </a:p>
          <a:p>
            <a:pPr lvl="1"/>
            <a:r>
              <a:rPr lang="en-US" sz="2400" dirty="0" smtClean="0"/>
              <a:t>Well</a:t>
            </a:r>
            <a:r>
              <a:rPr lang="en-US" sz="2400" dirty="0"/>
              <a:t> </a:t>
            </a:r>
            <a:r>
              <a:rPr lang="en-US" sz="2400" dirty="0" smtClean="0"/>
              <a:t>constructed</a:t>
            </a:r>
            <a:r>
              <a:rPr lang="en-US" sz="2400" dirty="0"/>
              <a:t> </a:t>
            </a:r>
            <a:r>
              <a:rPr lang="en-US" sz="2400" dirty="0" smtClean="0"/>
              <a:t>with</a:t>
            </a:r>
            <a:r>
              <a:rPr lang="en-US" sz="2400" dirty="0"/>
              <a:t> </a:t>
            </a:r>
            <a:r>
              <a:rPr lang="en-US" sz="2400" dirty="0" smtClean="0"/>
              <a:t>little</a:t>
            </a:r>
            <a:r>
              <a:rPr lang="en-US" sz="2400" dirty="0"/>
              <a:t> </a:t>
            </a:r>
            <a:r>
              <a:rPr lang="en-US" sz="2400" dirty="0" smtClean="0"/>
              <a:t>noise</a:t>
            </a:r>
          </a:p>
          <a:p>
            <a:r>
              <a:rPr lang="en-US" sz="2400" dirty="0" smtClean="0"/>
              <a:t>Exploring multi-typed information networks</a:t>
            </a:r>
          </a:p>
          <a:p>
            <a:pPr lvl="1"/>
            <a:r>
              <a:rPr lang="en-US" sz="2400" dirty="0" smtClean="0"/>
              <a:t>Integration of expert-provided type information and automated type extraction (e.g., </a:t>
            </a:r>
            <a:r>
              <a:rPr lang="en-US" sz="2400" dirty="0" err="1" smtClean="0"/>
              <a:t>ClusType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Exploring meta-path</a:t>
            </a:r>
            <a:endParaRPr lang="en-US" sz="2400" dirty="0"/>
          </a:p>
          <a:p>
            <a:r>
              <a:rPr lang="en-US" sz="2400" dirty="0" smtClean="0"/>
              <a:t>Add</a:t>
            </a:r>
            <a:r>
              <a:rPr lang="en-US" sz="2400" dirty="0"/>
              <a:t> </a:t>
            </a:r>
            <a:r>
              <a:rPr lang="en-US" sz="2400" dirty="0" smtClean="0"/>
              <a:t>a</a:t>
            </a:r>
            <a:r>
              <a:rPr lang="en-US" sz="2400" dirty="0"/>
              <a:t> </a:t>
            </a:r>
            <a:r>
              <a:rPr lang="en-US" sz="2400" dirty="0" smtClean="0"/>
              <a:t>regularization</a:t>
            </a:r>
            <a:r>
              <a:rPr lang="en-US" sz="2400" dirty="0"/>
              <a:t> </a:t>
            </a:r>
            <a:r>
              <a:rPr lang="en-US" sz="2400" dirty="0" smtClean="0"/>
              <a:t>term</a:t>
            </a:r>
            <a:r>
              <a:rPr lang="en-US" sz="2400" dirty="0"/>
              <a:t> </a:t>
            </a:r>
            <a:r>
              <a:rPr lang="en-US" sz="2400" dirty="0" smtClean="0"/>
              <a:t>to</a:t>
            </a:r>
            <a:r>
              <a:rPr lang="en-US" sz="2400" dirty="0"/>
              <a:t> </a:t>
            </a:r>
            <a:r>
              <a:rPr lang="en-US" sz="2400" dirty="0" smtClean="0"/>
              <a:t>the</a:t>
            </a:r>
            <a:r>
              <a:rPr lang="en-US" sz="2400" dirty="0"/>
              <a:t> </a:t>
            </a:r>
            <a:r>
              <a:rPr lang="en-US" sz="2400" dirty="0" smtClean="0"/>
              <a:t>model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43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34967"/>
            <a:ext cx="12191999" cy="9143999"/>
          </a:xfrm>
        </p:spPr>
      </p:pic>
    </p:spTree>
    <p:extLst>
      <p:ext uri="{BB962C8B-B14F-4D97-AF65-F5344CB8AC3E}">
        <p14:creationId xmlns:p14="http://schemas.microsoft.com/office/powerpoint/2010/main" val="274774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 smtClean="0"/>
              <a:t>Outline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84" y="1151439"/>
            <a:ext cx="11006273" cy="5295249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Learning </a:t>
            </a:r>
            <a:r>
              <a:rPr kumimoji="1" lang="en-US" altLang="zh-CN" dirty="0" err="1" smtClean="0"/>
              <a:t>Embeddings</a:t>
            </a:r>
            <a:r>
              <a:rPr kumimoji="1" lang="en-US" altLang="zh-CN" dirty="0" smtClean="0"/>
              <a:t> in Networks and Text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LINE: </a:t>
            </a:r>
            <a:r>
              <a:rPr kumimoji="1" lang="en-US" altLang="zh-CN" dirty="0"/>
              <a:t>Large-scale Information Network </a:t>
            </a:r>
            <a:r>
              <a:rPr kumimoji="1" lang="en-US" altLang="zh-CN" dirty="0" smtClean="0"/>
              <a:t>Embedding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Biological Relationship Discovery with Network Embedding</a:t>
            </a:r>
            <a:endParaRPr kumimoji="1" lang="en-US" altLang="zh-CN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LAKI: </a:t>
            </a:r>
            <a:r>
              <a:rPr lang="en-US" altLang="zh-CN" dirty="0"/>
              <a:t>Representing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 err="1"/>
              <a:t>Keyphrase</a:t>
            </a:r>
            <a:r>
              <a:rPr lang="zh-CN" altLang="en-US" dirty="0"/>
              <a:t> </a:t>
            </a:r>
            <a:r>
              <a:rPr lang="en-US" altLang="zh-CN" dirty="0" smtClean="0"/>
              <a:t>Inference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MetaPAD</a:t>
            </a:r>
            <a:r>
              <a:rPr kumimoji="1" lang="en-US" altLang="zh-CN" dirty="0" smtClean="0"/>
              <a:t>: </a:t>
            </a:r>
            <a:r>
              <a:rPr lang="en-US" dirty="0"/>
              <a:t>Meta </a:t>
            </a:r>
            <a:r>
              <a:rPr lang="en-US" dirty="0" smtClean="0"/>
              <a:t>Pattern </a:t>
            </a:r>
            <a:r>
              <a:rPr lang="en-US" dirty="0"/>
              <a:t>Discovery from Massive Text Corpora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TextCube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EventCube</a:t>
            </a:r>
            <a:r>
              <a:rPr kumimoji="1" lang="en-US" altLang="zh-CN" dirty="0" smtClean="0"/>
              <a:t> and </a:t>
            </a:r>
            <a:r>
              <a:rPr kumimoji="1" lang="en-US" altLang="zh-CN" dirty="0" err="1" smtClean="0"/>
              <a:t>CaseOLAP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Summary</a:t>
            </a:r>
            <a:endParaRPr kumimoji="1" lang="en-US" altLang="zh-CN" dirty="0"/>
          </a:p>
        </p:txBody>
      </p:sp>
      <p:sp>
        <p:nvSpPr>
          <p:cNvPr id="5" name="Striped Right Arrow 4"/>
          <p:cNvSpPr/>
          <p:nvPr/>
        </p:nvSpPr>
        <p:spPr>
          <a:xfrm rot="9241136">
            <a:off x="10218364" y="3521994"/>
            <a:ext cx="453742" cy="406856"/>
          </a:xfrm>
          <a:prstGeom prst="stripedRightArrow">
            <a:avLst/>
          </a:prstGeom>
          <a:solidFill>
            <a:srgbClr val="E4831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6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Autofit/>
          </a:bodyPr>
          <a:lstStyle/>
          <a:p>
            <a:r>
              <a:rPr kumimoji="1" lang="en-US" altLang="zh-CN" sz="3200" dirty="0"/>
              <a:t>LAKI: </a:t>
            </a:r>
            <a:r>
              <a:rPr lang="en-US" altLang="zh-CN" sz="3200" dirty="0"/>
              <a:t>Representing</a:t>
            </a:r>
            <a:r>
              <a:rPr lang="zh-CN" altLang="en-US" sz="3200" dirty="0"/>
              <a:t> </a:t>
            </a:r>
            <a:r>
              <a:rPr lang="en-US" altLang="zh-CN" sz="3200" dirty="0"/>
              <a:t>Documents</a:t>
            </a:r>
            <a:r>
              <a:rPr lang="zh-CN" altLang="en-US" sz="3200" dirty="0"/>
              <a:t> </a:t>
            </a:r>
            <a:r>
              <a:rPr lang="en-US" altLang="zh-CN" sz="3200" dirty="0"/>
              <a:t>via</a:t>
            </a:r>
            <a:r>
              <a:rPr lang="zh-CN" altLang="en-US" sz="3200" dirty="0"/>
              <a:t> </a:t>
            </a:r>
            <a:r>
              <a:rPr lang="en-US" altLang="zh-CN" sz="3200" dirty="0"/>
              <a:t>Latent</a:t>
            </a:r>
            <a:r>
              <a:rPr lang="zh-CN" altLang="en-US" sz="3200" dirty="0"/>
              <a:t> </a:t>
            </a:r>
            <a:r>
              <a:rPr lang="en-US" altLang="zh-CN" sz="3200" dirty="0" err="1"/>
              <a:t>Keyphrase</a:t>
            </a:r>
            <a:r>
              <a:rPr lang="zh-CN" altLang="en-US" sz="3200" dirty="0"/>
              <a:t> </a:t>
            </a:r>
            <a:r>
              <a:rPr lang="en-US" altLang="zh-CN" sz="3200" dirty="0"/>
              <a:t>Inference</a:t>
            </a:r>
            <a:endParaRPr kumimoji="1" lang="en-US" altLang="zh-C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59" y="1228078"/>
            <a:ext cx="10768613" cy="5288132"/>
          </a:xfrm>
        </p:spPr>
        <p:txBody>
          <a:bodyPr/>
          <a:lstStyle/>
          <a:p>
            <a:r>
              <a:rPr lang="en-US" sz="2400" dirty="0" err="1"/>
              <a:t>Jialu</a:t>
            </a:r>
            <a:r>
              <a:rPr lang="en-US" sz="2400" dirty="0"/>
              <a:t> Liu, Xiang Ren, </a:t>
            </a:r>
            <a:r>
              <a:rPr lang="en-US" sz="2400" dirty="0" err="1"/>
              <a:t>Jingbo</a:t>
            </a:r>
            <a:r>
              <a:rPr lang="en-US" sz="2400" dirty="0"/>
              <a:t> Shang, Taylor Cassidy, Clare Voss and Jiawei Han, "</a:t>
            </a:r>
            <a:r>
              <a:rPr lang="en-US" sz="2400" dirty="0">
                <a:hlinkClick r:id="rId3"/>
              </a:rPr>
              <a:t>Representing Documents via Latent </a:t>
            </a:r>
            <a:r>
              <a:rPr lang="en-US" sz="2400" dirty="0" err="1">
                <a:hlinkClick r:id="rId3"/>
              </a:rPr>
              <a:t>Keyphrase</a:t>
            </a:r>
            <a:r>
              <a:rPr lang="en-US" sz="2400" dirty="0">
                <a:hlinkClick r:id="rId3"/>
              </a:rPr>
              <a:t> Inference</a:t>
            </a:r>
            <a:r>
              <a:rPr lang="en-US" sz="2400" dirty="0"/>
              <a:t>", </a:t>
            </a:r>
            <a:r>
              <a:rPr lang="en-US" sz="2400" dirty="0" smtClean="0"/>
              <a:t>WWW'16 </a:t>
            </a:r>
          </a:p>
          <a:p>
            <a:r>
              <a:rPr lang="en-US" altLang="zh-CN" sz="2400" b="1" dirty="0">
                <a:ea typeface="Helvetica" charset="0"/>
                <a:cs typeface="Helvetica" charset="0"/>
              </a:rPr>
              <a:t>Document</a:t>
            </a:r>
            <a:r>
              <a:rPr lang="zh-CN" altLang="en-US" sz="2400" b="1" dirty="0">
                <a:ea typeface="Helvetica" charset="0"/>
                <a:cs typeface="Helvetica" charset="0"/>
              </a:rPr>
              <a:t> </a:t>
            </a:r>
            <a:r>
              <a:rPr lang="en-US" altLang="zh-CN" sz="2400" b="1" dirty="0">
                <a:ea typeface="Helvetica" charset="0"/>
                <a:cs typeface="Helvetica" charset="0"/>
              </a:rPr>
              <a:t>Representation</a:t>
            </a:r>
            <a:endParaRPr lang="en-US" sz="2400" b="1" dirty="0">
              <a:ea typeface="Helvetica" charset="0"/>
              <a:cs typeface="Helvetica" charset="0"/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A document can be represented by</a:t>
            </a:r>
          </a:p>
          <a:p>
            <a:pPr lvl="1"/>
            <a:r>
              <a:rPr lang="en-US" sz="2400" dirty="0" smtClean="0"/>
              <a:t>A set of works, topics, KB concepts,</a:t>
            </a:r>
          </a:p>
          <a:p>
            <a:pPr marL="838179" lvl="4" indent="0">
              <a:buNone/>
            </a:pPr>
            <a:r>
              <a:rPr lang="en-US" sz="2400" dirty="0" err="1" smtClean="0"/>
              <a:t>Keyphrases</a:t>
            </a:r>
            <a:r>
              <a:rPr lang="en-US" sz="2400" dirty="0" smtClean="0"/>
              <a:t>, …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07351" y="2035207"/>
            <a:ext cx="9683310" cy="4647985"/>
            <a:chOff x="503992" y="1563076"/>
            <a:chExt cx="9115139" cy="4647985"/>
          </a:xfrm>
        </p:grpSpPr>
        <p:grpSp>
          <p:nvGrpSpPr>
            <p:cNvPr id="6" name="Group 5"/>
            <p:cNvGrpSpPr/>
            <p:nvPr/>
          </p:nvGrpSpPr>
          <p:grpSpPr>
            <a:xfrm>
              <a:off x="503992" y="2676540"/>
              <a:ext cx="6706091" cy="2211082"/>
              <a:chOff x="503992" y="2676540"/>
              <a:chExt cx="6706091" cy="221108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822640" y="4291124"/>
                <a:ext cx="165100" cy="165100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365832" y="3497374"/>
                <a:ext cx="165100" cy="165100"/>
              </a:xfrm>
              <a:prstGeom prst="ellipse">
                <a:avLst/>
              </a:prstGeom>
              <a:solidFill>
                <a:srgbClr val="008080">
                  <a:alpha val="48000"/>
                </a:srgbClr>
              </a:solidFill>
              <a:ln>
                <a:solidFill>
                  <a:srgbClr val="008080">
                    <a:alpha val="50000"/>
                  </a:srgbClr>
                </a:solidFill>
              </a:ln>
              <a:effectLst>
                <a:outerShdw blurRad="38100" dist="25400" dir="2700000" algn="br" rotWithShape="0">
                  <a:srgbClr val="000000">
                    <a:alpha val="21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343607" y="4126024"/>
                <a:ext cx="165100" cy="165100"/>
              </a:xfrm>
              <a:prstGeom prst="ellipse">
                <a:avLst/>
              </a:prstGeom>
              <a:solidFill>
                <a:srgbClr val="008080">
                  <a:alpha val="48000"/>
                </a:srgbClr>
              </a:solidFill>
              <a:ln>
                <a:solidFill>
                  <a:srgbClr val="008080">
                    <a:alpha val="50000"/>
                  </a:srgbClr>
                </a:solidFill>
              </a:ln>
              <a:effectLst>
                <a:outerShdw blurRad="38100" dist="25400" dir="2700000" algn="br" rotWithShape="0">
                  <a:srgbClr val="000000">
                    <a:alpha val="21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755886" y="2685712"/>
                <a:ext cx="165100" cy="165100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20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1464256" y="2840148"/>
                <a:ext cx="301625" cy="350838"/>
              </a:xfrm>
              <a:prstGeom prst="line">
                <a:avLst/>
              </a:prstGeom>
              <a:ln w="38100" cmpd="sng">
                <a:solidFill>
                  <a:schemeClr val="accent3">
                    <a:alpha val="39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1484529" y="3071923"/>
                <a:ext cx="551227" cy="1078279"/>
              </a:xfrm>
              <a:prstGeom prst="line">
                <a:avLst/>
              </a:prstGeom>
              <a:ln w="38100" cmpd="sng">
                <a:solidFill>
                  <a:srgbClr val="008080">
                    <a:alpha val="50000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506754" y="3056048"/>
                <a:ext cx="481377" cy="465504"/>
              </a:xfrm>
              <a:prstGeom prst="line">
                <a:avLst/>
              </a:prstGeom>
              <a:ln w="38100" cmpd="sng">
                <a:solidFill>
                  <a:srgbClr val="008080">
                    <a:alpha val="50000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1320324" y="2676540"/>
                <a:ext cx="165100" cy="165100"/>
              </a:xfrm>
              <a:prstGeom prst="ellipse">
                <a:avLst/>
              </a:prstGeom>
              <a:solidFill>
                <a:schemeClr val="accent3">
                  <a:alpha val="39000"/>
                </a:schemeClr>
              </a:solidFill>
              <a:ln>
                <a:solidFill>
                  <a:schemeClr val="accent3">
                    <a:alpha val="39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03992" y="3272126"/>
                <a:ext cx="165100" cy="165100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7880" y="3899028"/>
                <a:ext cx="165100" cy="165100"/>
              </a:xfrm>
              <a:prstGeom prst="ellipse">
                <a:avLst/>
              </a:prstGeom>
              <a:solidFill>
                <a:srgbClr val="008080">
                  <a:alpha val="48000"/>
                </a:srgbClr>
              </a:solidFill>
              <a:ln>
                <a:solidFill>
                  <a:srgbClr val="008080">
                    <a:alpha val="50000"/>
                  </a:srgbClr>
                </a:solidFill>
              </a:ln>
              <a:effectLst>
                <a:outerShdw blurRad="38100" dist="25400" dir="2700000" algn="br" rotWithShape="0">
                  <a:srgbClr val="000000">
                    <a:alpha val="21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20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V="1">
                <a:off x="852980" y="3666734"/>
                <a:ext cx="1235786" cy="314844"/>
              </a:xfrm>
              <a:prstGeom prst="line">
                <a:avLst/>
              </a:prstGeom>
              <a:ln w="38100" cmpd="sng">
                <a:solidFill>
                  <a:srgbClr val="008080">
                    <a:alpha val="50000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485424" y="2759090"/>
                <a:ext cx="1118884" cy="554134"/>
              </a:xfrm>
              <a:prstGeom prst="line">
                <a:avLst/>
              </a:prstGeom>
              <a:ln w="38100" cmpd="sng">
                <a:solidFill>
                  <a:schemeClr val="accent3">
                    <a:alpha val="39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4" idx="0"/>
              </p:cNvCxnSpPr>
              <p:nvPr/>
            </p:nvCxnSpPr>
            <p:spPr>
              <a:xfrm flipH="1" flipV="1">
                <a:off x="2754812" y="3960296"/>
                <a:ext cx="4455271" cy="927326"/>
              </a:xfrm>
              <a:prstGeom prst="line">
                <a:avLst/>
              </a:prstGeom>
              <a:ln w="38100" cmpd="sng"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669092" y="3190986"/>
                <a:ext cx="1096789" cy="163690"/>
              </a:xfrm>
              <a:prstGeom prst="line">
                <a:avLst/>
              </a:prstGeom>
              <a:ln w="38100" cmpd="sng"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2100843" y="2778328"/>
                <a:ext cx="666923" cy="244601"/>
              </a:xfrm>
              <a:prstGeom prst="line">
                <a:avLst/>
              </a:prstGeom>
              <a:ln w="38100" cmpd="sng">
                <a:solidFill>
                  <a:schemeClr val="accent1">
                    <a:alpha val="38000"/>
                  </a:schemeClr>
                </a:solidFill>
              </a:ln>
              <a:effectLst>
                <a:outerShdw blurRad="50800" dist="50800" dir="5400000" algn="ctr" rotWithShape="0">
                  <a:srgbClr val="000000">
                    <a:alpha val="12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/>
          </p:nvSpPr>
          <p:spPr>
            <a:xfrm>
              <a:off x="1765881" y="3008423"/>
              <a:ext cx="365125" cy="3651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20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18281" y="3160823"/>
              <a:ext cx="365125" cy="3651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20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70680" y="3313224"/>
              <a:ext cx="1360003" cy="3462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altLang="zh-CN" sz="1800" dirty="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documents</a:t>
              </a:r>
              <a:endParaRPr lang="en-US" sz="1800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03494" y="1563076"/>
              <a:ext cx="4066550" cy="70788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u="sng" dirty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Words:</a:t>
              </a:r>
              <a:endParaRPr lang="zh-CN" altLang="en-US" sz="2000" u="sng" dirty="0">
                <a:solidFill>
                  <a:srgbClr val="000000"/>
                </a:solidFill>
                <a:ea typeface="Helvetica" charset="0"/>
                <a:cs typeface="Helvetica" charset="0"/>
              </a:endParaRPr>
            </a:p>
            <a:p>
              <a:pPr defTabSz="914400"/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dbscan,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methods,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clustering,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process,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is-I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…</a:t>
              </a:r>
              <a:endParaRPr lang="en-US" sz="2000" dirty="0">
                <a:solidFill>
                  <a:srgbClr val="000000"/>
                </a:solidFill>
                <a:ea typeface="Helvetica Light" charset="0"/>
                <a:cs typeface="Helvetica Light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96906" y="2231710"/>
              <a:ext cx="4334961" cy="1323439"/>
            </a:xfrm>
            <a:prstGeom prst="rect">
              <a:avLst/>
            </a:prstGeom>
            <a:solidFill>
              <a:srgbClr val="F0AAA3"/>
            </a:solidFill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u="sng" dirty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Topics:</a:t>
              </a:r>
              <a:endParaRPr lang="zh-CN" altLang="en-US" sz="2000" u="sng" dirty="0">
                <a:solidFill>
                  <a:srgbClr val="000000"/>
                </a:solidFill>
                <a:ea typeface="Helvetica" charset="0"/>
                <a:cs typeface="Helvetica" charset="0"/>
              </a:endParaRPr>
            </a:p>
            <a:p>
              <a:pPr defTabSz="914400"/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[k-means,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clustering,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clusters,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 err="1" smtClean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dbscan</a:t>
              </a:r>
              <a:r>
                <a:rPr lang="en-US" altLang="zh-CN" sz="2000" dirty="0" smtClean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,</a:t>
              </a:r>
              <a:r>
                <a:rPr lang="zh-CN" altLang="en-US" sz="2000" dirty="0" smtClean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is-I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…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]</a:t>
              </a:r>
              <a:endParaRPr lang="zh-CN" altLang="en-US" sz="2000" dirty="0">
                <a:solidFill>
                  <a:srgbClr val="000000"/>
                </a:solidFill>
                <a:ea typeface="Helvetica Light" charset="0"/>
                <a:cs typeface="Helvetica Light" charset="0"/>
              </a:endParaRPr>
            </a:p>
            <a:p>
              <a:pPr defTabSz="914400"/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[clusters,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density,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dbscan,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clustering,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is-I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…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]</a:t>
              </a:r>
              <a:endParaRPr lang="zh-CN" altLang="en-US" sz="2000" dirty="0">
                <a:solidFill>
                  <a:srgbClr val="000000"/>
                </a:solidFill>
                <a:ea typeface="Helvetica Light" charset="0"/>
                <a:cs typeface="Helvetica Light" charset="0"/>
              </a:endParaRPr>
            </a:p>
            <a:p>
              <a:pPr defTabSz="914400"/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[machine,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learning,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knowledge,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mining,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is-I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…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]</a:t>
              </a:r>
              <a:endParaRPr lang="is-IS" altLang="zh-CN" sz="2000" dirty="0">
                <a:solidFill>
                  <a:srgbClr val="000000"/>
                </a:solidFill>
                <a:ea typeface="Helvetica Light" charset="0"/>
                <a:cs typeface="Helvetica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03494" y="3560859"/>
              <a:ext cx="3141928" cy="1323439"/>
            </a:xfrm>
            <a:prstGeom prst="rect">
              <a:avLst/>
            </a:prstGeom>
            <a:solidFill>
              <a:srgbClr val="9ED498"/>
            </a:solidFill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2000" u="sng" dirty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Knowledge</a:t>
              </a:r>
              <a:r>
                <a:rPr lang="zh-CN" altLang="en-US" sz="2000" u="sng" dirty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 </a:t>
              </a:r>
              <a:r>
                <a:rPr lang="en-US" altLang="zh-CN" sz="2000" u="sng" dirty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base</a:t>
              </a:r>
              <a:r>
                <a:rPr lang="zh-CN" altLang="en-US" sz="2000" u="sng" dirty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 </a:t>
              </a:r>
              <a:r>
                <a:rPr lang="en-US" altLang="zh-CN" sz="2000" u="sng" dirty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concepts</a:t>
              </a:r>
              <a:r>
                <a:rPr lang="en-US" altLang="zh-CN" sz="2000" dirty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:</a:t>
              </a:r>
              <a:endParaRPr lang="zh-CN" altLang="en-US" sz="2000" dirty="0">
                <a:solidFill>
                  <a:srgbClr val="000000"/>
                </a:solidFill>
                <a:ea typeface="Helvetica" charset="0"/>
                <a:cs typeface="Helvetica" charset="0"/>
              </a:endParaRPr>
            </a:p>
            <a:p>
              <a:pPr defTabSz="914400"/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data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mining: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/m/</a:t>
              </a:r>
              <a:r>
                <a:rPr 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0blvg</a:t>
              </a:r>
              <a:endParaRPr lang="zh-CN" altLang="en-US" sz="2000" dirty="0">
                <a:solidFill>
                  <a:srgbClr val="000000"/>
                </a:solidFill>
                <a:ea typeface="Helvetica Light" charset="0"/>
                <a:cs typeface="Helvetica Light" charset="0"/>
              </a:endParaRPr>
            </a:p>
            <a:p>
              <a:pPr defTabSz="914400"/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clustering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analysis: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bg-BG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/m/031f5p</a:t>
              </a:r>
              <a:endParaRPr lang="zh-CN" altLang="en-US" sz="2000" dirty="0">
                <a:solidFill>
                  <a:srgbClr val="000000"/>
                </a:solidFill>
                <a:ea typeface="Helvetica Light" charset="0"/>
                <a:cs typeface="Helvetica Light" charset="0"/>
              </a:endParaRPr>
            </a:p>
            <a:p>
              <a:pPr defTabSz="914400"/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dbscan: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hr-HR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/m/03cg_k1</a:t>
              </a:r>
            </a:p>
          </p:txBody>
        </p:sp>
        <p:sp>
          <p:nvSpPr>
            <p:cNvPr id="13" name="Left Brace 12"/>
            <p:cNvSpPr/>
            <p:nvPr/>
          </p:nvSpPr>
          <p:spPr>
            <a:xfrm>
              <a:off x="4188018" y="1955992"/>
              <a:ext cx="561380" cy="3378008"/>
            </a:xfrm>
            <a:prstGeom prst="leftBrac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890291" y="2698138"/>
              <a:ext cx="165100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2000">
                <a:solidFill>
                  <a:prstClr val="white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3402765" y="2839060"/>
              <a:ext cx="511704" cy="466870"/>
            </a:xfrm>
            <a:prstGeom prst="line">
              <a:avLst/>
            </a:prstGeom>
            <a:ln w="38100" cmpd="sng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4033033" y="3175781"/>
              <a:ext cx="165100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2000">
                <a:solidFill>
                  <a:prstClr val="white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3430683" y="3258331"/>
              <a:ext cx="602350" cy="228001"/>
            </a:xfrm>
            <a:prstGeom prst="line">
              <a:avLst/>
            </a:prstGeom>
            <a:ln w="38100" cmpd="sng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968822" y="3648049"/>
              <a:ext cx="165100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2000">
                <a:solidFill>
                  <a:prstClr val="white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 flipV="1">
              <a:off x="3430683" y="3638733"/>
              <a:ext cx="538139" cy="91866"/>
            </a:xfrm>
            <a:prstGeom prst="line">
              <a:avLst/>
            </a:prstGeom>
            <a:ln w="38100" cmpd="sng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4051372" y="4252013"/>
              <a:ext cx="165100" cy="1651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2000">
                <a:solidFill>
                  <a:prstClr val="white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 flipV="1">
              <a:off x="3363361" y="3677245"/>
              <a:ext cx="712189" cy="598946"/>
            </a:xfrm>
            <a:prstGeom prst="line">
              <a:avLst/>
            </a:prstGeom>
            <a:ln w="38100" cmpd="sng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2298054" y="2768262"/>
              <a:ext cx="1631062" cy="501411"/>
            </a:xfrm>
            <a:prstGeom prst="line">
              <a:avLst/>
            </a:prstGeom>
            <a:ln w="38100" cmpd="sng">
              <a:solidFill>
                <a:srgbClr val="7030A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723404" y="2111780"/>
              <a:ext cx="14576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altLang="zh-CN" sz="16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Document</a:t>
              </a:r>
              <a:endParaRPr lang="zh-CN" altLang="en-US" sz="1600" dirty="0">
                <a:solidFill>
                  <a:srgbClr val="000000"/>
                </a:solidFill>
                <a:ea typeface="Helvetica Light" charset="0"/>
                <a:cs typeface="Helvetica Light" charset="0"/>
              </a:endParaRPr>
            </a:p>
            <a:p>
              <a:pPr defTabSz="914400"/>
              <a:r>
                <a:rPr lang="en-US" altLang="zh-CN" sz="16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Representation</a:t>
              </a:r>
              <a:endParaRPr lang="zh-CN" altLang="en-US" sz="1600" dirty="0">
                <a:solidFill>
                  <a:srgbClr val="000000"/>
                </a:solidFill>
                <a:ea typeface="Helvetica Light" charset="0"/>
                <a:cs typeface="Helvetica Light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01035" y="4887622"/>
              <a:ext cx="4818096" cy="1323439"/>
            </a:xfrm>
            <a:prstGeom prst="rect">
              <a:avLst/>
            </a:prstGeom>
            <a:solidFill>
              <a:srgbClr val="F3B56C">
                <a:alpha val="81961"/>
              </a:srgbClr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2000" u="sng" dirty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Document</a:t>
              </a:r>
              <a:r>
                <a:rPr lang="zh-CN" altLang="en-US" sz="2000" u="sng" dirty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 </a:t>
              </a:r>
              <a:r>
                <a:rPr lang="en-US" altLang="zh-CN" sz="2000" u="sng" dirty="0" err="1" smtClean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keyphrase</a:t>
              </a:r>
              <a:r>
                <a:rPr lang="en-US" altLang="zh-CN" sz="2000" dirty="0">
                  <a:solidFill>
                    <a:srgbClr val="000000"/>
                  </a:solidFill>
                  <a:ea typeface="Helvetica" charset="0"/>
                  <a:cs typeface="Helvetica" charset="0"/>
                </a:rPr>
                <a:t>:</a:t>
              </a:r>
              <a:endParaRPr lang="zh-CN" altLang="en-US" sz="2000" dirty="0">
                <a:solidFill>
                  <a:srgbClr val="000000"/>
                </a:solidFill>
                <a:ea typeface="Helvetica" charset="0"/>
                <a:cs typeface="Helvetica" charset="0"/>
              </a:endParaRPr>
            </a:p>
            <a:p>
              <a:pPr defTabSz="914400"/>
              <a:r>
                <a:rPr lang="en-US" altLang="zh-CN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dbscan:</a:t>
              </a:r>
              <a:r>
                <a:rPr lang="zh-CN" alt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[dbscan, density, clustering, ...]</a:t>
              </a:r>
              <a:endParaRPr lang="zh-CN" altLang="en-US" sz="2000" dirty="0">
                <a:solidFill>
                  <a:srgbClr val="000000"/>
                </a:solidFill>
                <a:ea typeface="Helvetica Light" charset="0"/>
                <a:cs typeface="Helvetica Light" charset="0"/>
              </a:endParaRPr>
            </a:p>
            <a:p>
              <a:pPr defTabSz="914400"/>
              <a:r>
                <a:rPr 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clustering: [clustering, clusters, partition, ...]</a:t>
              </a:r>
              <a:endParaRPr lang="zh-CN" altLang="en-US" sz="2000" dirty="0">
                <a:solidFill>
                  <a:srgbClr val="000000"/>
                </a:solidFill>
                <a:ea typeface="Helvetica Light" charset="0"/>
                <a:cs typeface="Helvetica Light" charset="0"/>
              </a:endParaRPr>
            </a:p>
            <a:p>
              <a:pPr defTabSz="914400"/>
              <a:r>
                <a:rPr 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data mining: [data mining, knowledge, </a:t>
              </a:r>
              <a:r>
                <a:rPr lang="en-US" sz="2000" dirty="0" smtClean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...]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273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914400" fontAlgn="base"/>
            <a:r>
              <a:rPr lang="en-US" altLang="zh-CN" b="1" dirty="0" smtClean="0">
                <a:ea typeface="Helvetica" charset="0"/>
                <a:cs typeface="Helvetica" charset="0"/>
              </a:rPr>
              <a:t>Document Representation: Traditional</a:t>
            </a:r>
            <a:r>
              <a:rPr lang="zh-CN" altLang="en-US" b="1" dirty="0" smtClean="0">
                <a:ea typeface="Helvetica" charset="0"/>
                <a:cs typeface="Helvetica" charset="0"/>
              </a:rPr>
              <a:t> </a:t>
            </a:r>
            <a:r>
              <a:rPr lang="en-US" altLang="zh-CN" b="1" dirty="0">
                <a:ea typeface="Helvetica" charset="0"/>
                <a:cs typeface="Helvetica" charset="0"/>
              </a:rPr>
              <a:t>Methods</a:t>
            </a:r>
            <a:endParaRPr lang="en-US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60" y="1197066"/>
            <a:ext cx="5021171" cy="5288132"/>
          </a:xfrm>
        </p:spPr>
        <p:txBody>
          <a:bodyPr/>
          <a:lstStyle/>
          <a:p>
            <a:r>
              <a:rPr lang="en-US" altLang="zh-CN" sz="2400" dirty="0">
                <a:ea typeface="Helvetica Light" charset="0"/>
                <a:cs typeface="Helvetica Light" charset="0"/>
              </a:rPr>
              <a:t>Bag-of-Words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or Bag-of-Phrases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400" dirty="0">
                <a:ea typeface="Helvetica Light" charset="0"/>
                <a:cs typeface="Helvetica Light" charset="0"/>
              </a:rPr>
              <a:t>Cons: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Sparse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on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short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texts</a:t>
            </a:r>
            <a:endParaRPr lang="en-US" sz="2400" dirty="0">
              <a:ea typeface="Helvetica Light" charset="0"/>
              <a:cs typeface="Helvetica Light" charset="0"/>
            </a:endParaRPr>
          </a:p>
          <a:p>
            <a:r>
              <a:rPr lang="en-US" sz="2400" dirty="0" smtClean="0"/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Topic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models [LDA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]</a:t>
            </a:r>
          </a:p>
          <a:p>
            <a:pPr lvl="1"/>
            <a:r>
              <a:rPr lang="en-US" altLang="zh-CN" sz="2400" dirty="0" smtClean="0">
                <a:ea typeface="Helvetica Light" charset="0"/>
                <a:cs typeface="Helvetica Light" charset="0"/>
              </a:rPr>
              <a:t>Each </a:t>
            </a:r>
            <a:r>
              <a:rPr lang="en-US" sz="2400" b="1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topic</a:t>
            </a:r>
            <a:r>
              <a:rPr lang="en-US" sz="2400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is a distribution over words; each </a:t>
            </a:r>
            <a:r>
              <a:rPr lang="en-US" sz="2400" b="1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document</a:t>
            </a:r>
            <a:r>
              <a:rPr lang="en-US" sz="2400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is a mixture of corpus-wide topics</a:t>
            </a:r>
            <a:endParaRPr lang="en-US" altLang="zh-CN" sz="2400" dirty="0" smtClean="0"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400" dirty="0" smtClean="0">
                <a:ea typeface="Helvetica Light" charset="0"/>
                <a:cs typeface="Helvetica Light" charset="0"/>
              </a:rPr>
              <a:t>Cons: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Difficult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for human to infer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topic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semantics</a:t>
            </a:r>
            <a:endParaRPr lang="zh-CN" altLang="en-US" sz="2400" dirty="0" smtClean="0">
              <a:ea typeface="Helvetica Light" charset="0"/>
              <a:cs typeface="Helvetica Light" charset="0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629" t="50864" r="24630" b="2963"/>
          <a:stretch/>
        </p:blipFill>
        <p:spPr>
          <a:xfrm>
            <a:off x="5823578" y="1134514"/>
            <a:ext cx="3575051" cy="2706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125" y="3841132"/>
            <a:ext cx="5715000" cy="300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4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400" fontAlgn="base"/>
            <a:r>
              <a:rPr lang="en-US" altLang="zh-CN" sz="3600" b="1" dirty="0" smtClean="0">
                <a:ea typeface="Helvetica" charset="0"/>
                <a:cs typeface="Helvetica" charset="0"/>
              </a:rPr>
              <a:t>Document Representation: </a:t>
            </a:r>
            <a:r>
              <a:rPr lang="en-US" altLang="zh-CN" sz="3600" dirty="0">
                <a:ea typeface="Helvetica Light" charset="0"/>
                <a:cs typeface="Helvetica Light" charset="0"/>
              </a:rPr>
              <a:t>Concept-based</a:t>
            </a:r>
            <a:r>
              <a:rPr lang="zh-CN" altLang="en-US" sz="36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3600" dirty="0">
                <a:ea typeface="Helvetica Light" charset="0"/>
                <a:cs typeface="Helvetica Light" charset="0"/>
              </a:rPr>
              <a:t>models [ESA</a:t>
            </a:r>
            <a:r>
              <a:rPr lang="en-US" altLang="zh-CN" sz="3600" dirty="0" smtClean="0">
                <a:ea typeface="Helvetica Light" charset="0"/>
                <a:cs typeface="Helvetica Light" charset="0"/>
              </a:rPr>
              <a:t>]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270" y="1143799"/>
            <a:ext cx="9841746" cy="965122"/>
          </a:xfrm>
        </p:spPr>
        <p:txBody>
          <a:bodyPr/>
          <a:lstStyle/>
          <a:p>
            <a:r>
              <a:rPr lang="en-US" altLang="zh-CN" sz="2400" dirty="0">
                <a:ea typeface="Helvetica Light" charset="0"/>
                <a:cs typeface="Helvetica Light" charset="0"/>
              </a:rPr>
              <a:t>Concept-based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models [ESA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]</a:t>
            </a:r>
          </a:p>
          <a:p>
            <a:pPr lvl="1"/>
            <a:r>
              <a:rPr lang="en-US" altLang="zh-CN" sz="2400" dirty="0" smtClean="0">
                <a:ea typeface="Helvetica Light" charset="0"/>
                <a:cs typeface="Helvetica Light" charset="0"/>
              </a:rPr>
              <a:t>Cons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: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Low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coverage of concepts in human-curated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knowledge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base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387601" y="2341792"/>
            <a:ext cx="7752213" cy="3762269"/>
            <a:chOff x="2387601" y="2093216"/>
            <a:chExt cx="7752213" cy="3762269"/>
          </a:xfrm>
        </p:grpSpPr>
        <p:sp>
          <p:nvSpPr>
            <p:cNvPr id="7" name="Rectangle 2"/>
            <p:cNvSpPr>
              <a:spLocks/>
            </p:cNvSpPr>
            <p:nvPr/>
          </p:nvSpPr>
          <p:spPr bwMode="auto">
            <a:xfrm>
              <a:off x="2422952" y="2093216"/>
              <a:ext cx="5501849" cy="5334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defTabSz="914400"/>
              <a:r>
                <a:rPr 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Every Wikipedia article represents a </a:t>
              </a:r>
              <a:r>
                <a:rPr lang="en-US" sz="2000" b="1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concept</a:t>
              </a:r>
            </a:p>
          </p:txBody>
        </p:sp>
        <p:sp>
          <p:nvSpPr>
            <p:cNvPr id="8" name="Rectangle 2"/>
            <p:cNvSpPr>
              <a:spLocks/>
            </p:cNvSpPr>
            <p:nvPr/>
          </p:nvSpPr>
          <p:spPr bwMode="auto">
            <a:xfrm>
              <a:off x="2463800" y="5322085"/>
              <a:ext cx="5791200" cy="5334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defTabSz="914400"/>
              <a:r>
                <a:rPr lang="en-US" sz="2000" dirty="0">
                  <a:solidFill>
                    <a:srgbClr val="000000"/>
                  </a:solidFill>
                  <a:ea typeface="Helvetica Light" charset="0"/>
                  <a:cs typeface="Helvetica Light" charset="0"/>
                </a:rPr>
                <a:t>Article words are associated with the concept (TF.IDF), which help infer concepts from document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387601" y="2133601"/>
              <a:ext cx="7729855" cy="3025701"/>
              <a:chOff x="609600" y="2081287"/>
              <a:chExt cx="7729855" cy="3025701"/>
            </a:xfrm>
          </p:grpSpPr>
          <p:grpSp>
            <p:nvGrpSpPr>
              <p:cNvPr id="18" name="Group 43"/>
              <p:cNvGrpSpPr/>
              <p:nvPr/>
            </p:nvGrpSpPr>
            <p:grpSpPr>
              <a:xfrm>
                <a:off x="609600" y="2081287"/>
                <a:ext cx="7729855" cy="3025701"/>
                <a:chOff x="609600" y="2081287"/>
                <a:chExt cx="7729855" cy="3025701"/>
              </a:xfrm>
            </p:grpSpPr>
            <p:pic>
              <p:nvPicPr>
                <p:cNvPr id="29" name="Picture 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609600" y="2667000"/>
                  <a:ext cx="5829300" cy="2439988"/>
                </a:xfrm>
                <a:prstGeom prst="rect">
                  <a:avLst/>
                </a:prstGeom>
                <a:noFill/>
                <a:ln w="12700" cap="flat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30" name="Oval 3"/>
                <p:cNvSpPr>
                  <a:spLocks noChangeAspect="1"/>
                </p:cNvSpPr>
                <p:nvPr/>
              </p:nvSpPr>
              <p:spPr bwMode="auto">
                <a:xfrm>
                  <a:off x="6864985" y="2081287"/>
                  <a:ext cx="1474470" cy="1428750"/>
                </a:xfrm>
                <a:prstGeom prst="ellipse">
                  <a:avLst/>
                </a:pr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  <a:effectLst/>
                <a:scene3d>
                  <a:camera prst="orthographicFront"/>
                  <a:lightRig rig="threePt" dir="t"/>
                </a:scene3d>
                <a:sp3d>
                  <a:bevelB/>
                </a:sp3d>
              </p:spPr>
              <p:txBody>
                <a:bodyPr lIns="0" tIns="0" rIns="0" bIns="0" anchor="ctr"/>
                <a:lstStyle/>
                <a:p>
                  <a:pPr defTabSz="914400"/>
                  <a:r>
                    <a:rPr lang="en-US" sz="2200" dirty="0" err="1">
                      <a:solidFill>
                        <a:srgbClr val="000000"/>
                      </a:solidFill>
                      <a:ea typeface="American Typewriter" charset="0"/>
                      <a:cs typeface="American Typewriter" charset="0"/>
                    </a:rPr>
                    <a:t>Concept:Panthera</a:t>
                  </a:r>
                  <a:endParaRPr lang="en-US" sz="2200" dirty="0">
                    <a:solidFill>
                      <a:srgbClr val="000000"/>
                    </a:solidFill>
                    <a:ea typeface="American Typewriter" charset="0"/>
                    <a:cs typeface="American Typewriter" charset="0"/>
                  </a:endParaRPr>
                </a:p>
              </p:txBody>
            </p:sp>
            <p:sp>
              <p:nvSpPr>
                <p:cNvPr id="31" name="Line 6"/>
                <p:cNvSpPr>
                  <a:spLocks noChangeShapeType="1"/>
                </p:cNvSpPr>
                <p:nvPr/>
              </p:nvSpPr>
              <p:spPr bwMode="auto">
                <a:xfrm rot="10800000">
                  <a:off x="1636776" y="2824030"/>
                  <a:ext cx="5195824" cy="0"/>
                </a:xfrm>
                <a:prstGeom prst="line">
                  <a:avLst/>
                </a:prstGeom>
                <a:noFill/>
                <a:ln w="101600" cap="flat">
                  <a:solidFill>
                    <a:schemeClr val="accent1"/>
                  </a:solidFill>
                  <a:prstDash val="solid"/>
                  <a:miter lim="800000"/>
                  <a:headEnd type="stealth" w="med" len="med"/>
                  <a:tailEnd type="none" w="med" len="med"/>
                </a:ln>
                <a:effectLst/>
              </p:spPr>
              <p:txBody>
                <a:bodyPr lIns="0" tIns="0" rIns="0" bIns="0"/>
                <a:lstStyle/>
                <a:p>
                  <a:pPr defTabSz="914400"/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9" name="Rectangle 2"/>
              <p:cNvSpPr>
                <a:spLocks/>
              </p:cNvSpPr>
              <p:nvPr/>
            </p:nvSpPr>
            <p:spPr bwMode="auto">
              <a:xfrm flipH="1" flipV="1">
                <a:off x="2819400" y="3225800"/>
                <a:ext cx="292100" cy="146304"/>
              </a:xfrm>
              <a:prstGeom prst="rect">
                <a:avLst/>
              </a:prstGeom>
              <a:noFill/>
              <a:ln w="38100" cap="flat">
                <a:solidFill>
                  <a:srgbClr val="80004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3"/>
              <p:cNvSpPr>
                <a:spLocks/>
              </p:cNvSpPr>
              <p:nvPr/>
            </p:nvSpPr>
            <p:spPr bwMode="auto">
              <a:xfrm flipH="1" flipV="1">
                <a:off x="1003300" y="3530600"/>
                <a:ext cx="292100" cy="146304"/>
              </a:xfrm>
              <a:prstGeom prst="rect">
                <a:avLst/>
              </a:prstGeom>
              <a:noFill/>
              <a:ln w="38100" cap="flat">
                <a:solidFill>
                  <a:srgbClr val="80004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4"/>
              <p:cNvSpPr>
                <a:spLocks/>
              </p:cNvSpPr>
              <p:nvPr/>
            </p:nvSpPr>
            <p:spPr bwMode="auto">
              <a:xfrm flipH="1" flipV="1">
                <a:off x="1399032" y="3683000"/>
                <a:ext cx="237744" cy="146304"/>
              </a:xfrm>
              <a:prstGeom prst="rect">
                <a:avLst/>
              </a:prstGeom>
              <a:noFill/>
              <a:ln w="38100" cap="flat">
                <a:solidFill>
                  <a:srgbClr val="80004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5"/>
              <p:cNvSpPr>
                <a:spLocks/>
              </p:cNvSpPr>
              <p:nvPr/>
            </p:nvSpPr>
            <p:spPr bwMode="auto">
              <a:xfrm flipH="1" flipV="1">
                <a:off x="3581400" y="3530600"/>
                <a:ext cx="292100" cy="146304"/>
              </a:xfrm>
              <a:prstGeom prst="rect">
                <a:avLst/>
              </a:prstGeom>
              <a:noFill/>
              <a:ln w="38100" cap="flat">
                <a:solidFill>
                  <a:srgbClr val="80004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ectangle 6"/>
              <p:cNvSpPr>
                <a:spLocks/>
              </p:cNvSpPr>
              <p:nvPr/>
            </p:nvSpPr>
            <p:spPr bwMode="auto">
              <a:xfrm flipH="1" flipV="1">
                <a:off x="2590800" y="3378200"/>
                <a:ext cx="381000" cy="146304"/>
              </a:xfrm>
              <a:prstGeom prst="rect">
                <a:avLst/>
              </a:prstGeom>
              <a:noFill/>
              <a:ln w="38100" cap="flat">
                <a:solidFill>
                  <a:srgbClr val="00808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7"/>
              <p:cNvSpPr>
                <a:spLocks/>
              </p:cNvSpPr>
              <p:nvPr/>
            </p:nvSpPr>
            <p:spPr bwMode="auto">
              <a:xfrm flipH="1" flipV="1">
                <a:off x="2743200" y="4140200"/>
                <a:ext cx="381000" cy="146304"/>
              </a:xfrm>
              <a:prstGeom prst="rect">
                <a:avLst/>
              </a:prstGeom>
              <a:noFill/>
              <a:ln w="38100" cap="flat">
                <a:solidFill>
                  <a:srgbClr val="00808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ectangle 8"/>
              <p:cNvSpPr>
                <a:spLocks/>
              </p:cNvSpPr>
              <p:nvPr/>
            </p:nvSpPr>
            <p:spPr bwMode="auto">
              <a:xfrm flipH="1" flipV="1">
                <a:off x="2322576" y="4648200"/>
                <a:ext cx="457200" cy="127000"/>
              </a:xfrm>
              <a:prstGeom prst="rect">
                <a:avLst/>
              </a:prstGeom>
              <a:noFill/>
              <a:ln w="38100" cap="flat">
                <a:solidFill>
                  <a:srgbClr val="00808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9"/>
              <p:cNvSpPr>
                <a:spLocks/>
              </p:cNvSpPr>
              <p:nvPr/>
            </p:nvSpPr>
            <p:spPr bwMode="auto">
              <a:xfrm flipH="1" flipV="1">
                <a:off x="4160520" y="3683000"/>
                <a:ext cx="292100" cy="146304"/>
              </a:xfrm>
              <a:prstGeom prst="rect">
                <a:avLst/>
              </a:prstGeom>
              <a:noFill/>
              <a:ln w="38100" cap="flat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10"/>
              <p:cNvSpPr>
                <a:spLocks/>
              </p:cNvSpPr>
              <p:nvPr/>
            </p:nvSpPr>
            <p:spPr bwMode="auto">
              <a:xfrm flipH="1" flipV="1">
                <a:off x="3063240" y="3987800"/>
                <a:ext cx="292100" cy="146304"/>
              </a:xfrm>
              <a:prstGeom prst="rect">
                <a:avLst/>
              </a:prstGeom>
              <a:noFill/>
              <a:ln w="38100" cap="flat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11"/>
              <p:cNvSpPr>
                <a:spLocks/>
              </p:cNvSpPr>
              <p:nvPr/>
            </p:nvSpPr>
            <p:spPr bwMode="auto">
              <a:xfrm flipH="1" flipV="1">
                <a:off x="2819400" y="4292600"/>
                <a:ext cx="292100" cy="146304"/>
              </a:xfrm>
              <a:prstGeom prst="rect">
                <a:avLst/>
              </a:prstGeom>
              <a:noFill/>
              <a:ln w="38100" cap="flat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" name="Group 42"/>
            <p:cNvGrpSpPr/>
            <p:nvPr/>
          </p:nvGrpSpPr>
          <p:grpSpPr>
            <a:xfrm>
              <a:off x="8546824" y="3562350"/>
              <a:ext cx="1592990" cy="2054352"/>
              <a:chOff x="6781800" y="3886200"/>
              <a:chExt cx="2006600" cy="2587752"/>
            </a:xfrm>
          </p:grpSpPr>
          <p:sp>
            <p:nvSpPr>
              <p:cNvPr id="11" name="Rectangle 14"/>
              <p:cNvSpPr>
                <a:spLocks/>
              </p:cNvSpPr>
              <p:nvPr/>
            </p:nvSpPr>
            <p:spPr bwMode="auto">
              <a:xfrm>
                <a:off x="6781800" y="4191000"/>
                <a:ext cx="2006600" cy="457200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defTabSz="914400"/>
                <a:r>
                  <a:rPr lang="en-US" sz="2000" dirty="0">
                    <a:solidFill>
                      <a:srgbClr val="000000"/>
                    </a:solidFill>
                    <a:ea typeface="American Typewriter" charset="0"/>
                    <a:cs typeface="American Typewriter" charset="0"/>
                  </a:rPr>
                  <a:t>Cat </a:t>
                </a:r>
                <a:r>
                  <a:rPr lang="en-US" sz="1600" dirty="0">
                    <a:solidFill>
                      <a:srgbClr val="000000"/>
                    </a:solidFill>
                    <a:ea typeface="American Typewriter" charset="0"/>
                    <a:cs typeface="American Typewriter" charset="0"/>
                  </a:rPr>
                  <a:t>[0.92]</a:t>
                </a:r>
              </a:p>
            </p:txBody>
          </p:sp>
          <p:sp>
            <p:nvSpPr>
              <p:cNvPr id="12" name="Rectangle 15"/>
              <p:cNvSpPr>
                <a:spLocks/>
              </p:cNvSpPr>
              <p:nvPr/>
            </p:nvSpPr>
            <p:spPr bwMode="auto">
              <a:xfrm>
                <a:off x="6781800" y="4953000"/>
                <a:ext cx="2006600" cy="457200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defTabSz="914400"/>
                <a:r>
                  <a:rPr lang="en-US" sz="1800" dirty="0">
                    <a:solidFill>
                      <a:srgbClr val="000000"/>
                    </a:solidFill>
                    <a:ea typeface="American Typewriter" charset="0"/>
                    <a:cs typeface="American Typewriter" charset="0"/>
                  </a:rPr>
                  <a:t>Leopard [0.84]</a:t>
                </a:r>
              </a:p>
            </p:txBody>
          </p:sp>
          <p:sp>
            <p:nvSpPr>
              <p:cNvPr id="13" name="Rectangle 16"/>
              <p:cNvSpPr>
                <a:spLocks/>
              </p:cNvSpPr>
              <p:nvPr/>
            </p:nvSpPr>
            <p:spPr bwMode="auto">
              <a:xfrm>
                <a:off x="6781800" y="5715000"/>
                <a:ext cx="2006600" cy="457200"/>
              </a:xfrm>
              <a:prstGeom prst="rect">
                <a:avLst/>
              </a:prstGeom>
              <a:solidFill>
                <a:schemeClr val="bg1"/>
              </a:solidFill>
              <a:ln w="285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defTabSz="914400"/>
                <a:r>
                  <a:rPr lang="en-US" sz="1800" dirty="0">
                    <a:solidFill>
                      <a:srgbClr val="000000"/>
                    </a:solidFill>
                    <a:ea typeface="American Typewriter" charset="0"/>
                    <a:cs typeface="American Typewriter" charset="0"/>
                  </a:rPr>
                  <a:t>Roar [0.77]</a:t>
                </a:r>
              </a:p>
            </p:txBody>
          </p:sp>
          <p:sp>
            <p:nvSpPr>
              <p:cNvPr id="14" name="Line 17"/>
              <p:cNvSpPr>
                <a:spLocks noChangeShapeType="1"/>
              </p:cNvSpPr>
              <p:nvPr/>
            </p:nvSpPr>
            <p:spPr bwMode="auto">
              <a:xfrm rot="5400000">
                <a:off x="7621524" y="4037076"/>
                <a:ext cx="301752" cy="0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Line 18"/>
              <p:cNvSpPr>
                <a:spLocks noChangeShapeType="1"/>
              </p:cNvSpPr>
              <p:nvPr/>
            </p:nvSpPr>
            <p:spPr bwMode="auto">
              <a:xfrm rot="5400000">
                <a:off x="7621524" y="4799076"/>
                <a:ext cx="301752" cy="0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 rot="5400000">
                <a:off x="7621524" y="5561076"/>
                <a:ext cx="301752" cy="0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Line 19"/>
              <p:cNvSpPr>
                <a:spLocks noChangeShapeType="1"/>
              </p:cNvSpPr>
              <p:nvPr/>
            </p:nvSpPr>
            <p:spPr bwMode="auto">
              <a:xfrm rot="5400000">
                <a:off x="7621524" y="6323076"/>
                <a:ext cx="301752" cy="0"/>
              </a:xfrm>
              <a:prstGeom prst="line">
                <a:avLst/>
              </a:prstGeom>
              <a:noFill/>
              <a:ln w="28575" cap="flat">
                <a:solidFill>
                  <a:schemeClr val="tx1"/>
                </a:solidFill>
                <a:prstDash val="sysDot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/>
              <a:lstStyle/>
              <a:p>
                <a:pPr defTabSz="914400"/>
                <a:endParaRPr lang="en-US" sz="180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22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 smtClean="0"/>
              <a:t>Outline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84" y="1151439"/>
            <a:ext cx="11006273" cy="5295249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Learning </a:t>
            </a:r>
            <a:r>
              <a:rPr kumimoji="1" lang="en-US" altLang="zh-CN" dirty="0" err="1" smtClean="0"/>
              <a:t>Embeddings</a:t>
            </a:r>
            <a:r>
              <a:rPr kumimoji="1" lang="en-US" altLang="zh-CN" dirty="0" smtClean="0"/>
              <a:t> in Networks and Text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LINE: </a:t>
            </a:r>
            <a:r>
              <a:rPr kumimoji="1" lang="en-US" altLang="zh-CN" dirty="0"/>
              <a:t>Large-scale Information Network </a:t>
            </a:r>
            <a:r>
              <a:rPr kumimoji="1" lang="en-US" altLang="zh-CN" dirty="0" smtClean="0"/>
              <a:t>Embedding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Biological Relationship Discovery with Network Embedding</a:t>
            </a:r>
            <a:endParaRPr kumimoji="1" lang="en-US" altLang="zh-CN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LAKI: </a:t>
            </a:r>
            <a:r>
              <a:rPr lang="en-US" altLang="zh-CN" dirty="0"/>
              <a:t>Representing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 err="1"/>
              <a:t>Keyphrase</a:t>
            </a:r>
            <a:r>
              <a:rPr lang="zh-CN" altLang="en-US" dirty="0"/>
              <a:t> </a:t>
            </a:r>
            <a:r>
              <a:rPr lang="en-US" altLang="zh-CN" dirty="0" smtClean="0"/>
              <a:t>Inference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MetaPAD</a:t>
            </a:r>
            <a:r>
              <a:rPr kumimoji="1" lang="en-US" altLang="zh-CN" dirty="0" smtClean="0"/>
              <a:t>: </a:t>
            </a:r>
            <a:r>
              <a:rPr lang="en-US" dirty="0"/>
              <a:t>Meta </a:t>
            </a:r>
            <a:r>
              <a:rPr lang="en-US" dirty="0" smtClean="0"/>
              <a:t>Pattern </a:t>
            </a:r>
            <a:r>
              <a:rPr lang="en-US" dirty="0"/>
              <a:t>Discovery from Massive Text Corpora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TextCube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EventCube</a:t>
            </a:r>
            <a:r>
              <a:rPr kumimoji="1" lang="en-US" altLang="zh-CN" dirty="0" smtClean="0"/>
              <a:t> and </a:t>
            </a:r>
            <a:r>
              <a:rPr kumimoji="1" lang="en-US" altLang="zh-CN" dirty="0" err="1" smtClean="0"/>
              <a:t>CaseOLAP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Summary</a:t>
            </a:r>
            <a:endParaRPr kumimoji="1" lang="en-US" altLang="zh-CN" dirty="0"/>
          </a:p>
        </p:txBody>
      </p:sp>
      <p:sp>
        <p:nvSpPr>
          <p:cNvPr id="5" name="Striped Right Arrow 4"/>
          <p:cNvSpPr/>
          <p:nvPr/>
        </p:nvSpPr>
        <p:spPr>
          <a:xfrm rot="9241136">
            <a:off x="7647179" y="1131879"/>
            <a:ext cx="453742" cy="406856"/>
          </a:xfrm>
          <a:prstGeom prst="stripedRightArrow">
            <a:avLst/>
          </a:prstGeom>
          <a:solidFill>
            <a:srgbClr val="E4831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triped Right Arrow 5"/>
          <p:cNvSpPr/>
          <p:nvPr/>
        </p:nvSpPr>
        <p:spPr>
          <a:xfrm rot="9241136">
            <a:off x="8841810" y="2023390"/>
            <a:ext cx="296154" cy="279374"/>
          </a:xfrm>
          <a:prstGeom prst="striped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t="9504" r="2928"/>
          <a:stretch/>
        </p:blipFill>
        <p:spPr>
          <a:xfrm>
            <a:off x="3572470" y="1274129"/>
            <a:ext cx="8070286" cy="5131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400" fontAlgn="base"/>
            <a:r>
              <a:rPr lang="en-US" altLang="zh-CN" sz="3600" b="1" dirty="0" smtClean="0">
                <a:ea typeface="Helvetica" charset="0"/>
                <a:cs typeface="Helvetica" charset="0"/>
              </a:rPr>
              <a:t>Document Representation: </a:t>
            </a:r>
            <a:r>
              <a:rPr lang="en-US" altLang="zh-CN" sz="3600" dirty="0" smtClean="0">
                <a:ea typeface="Helvetica Light" charset="0"/>
                <a:cs typeface="Helvetica Light" charset="0"/>
              </a:rPr>
              <a:t>Word2Vect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895" y="1274129"/>
            <a:ext cx="2965199" cy="3156598"/>
          </a:xfrm>
        </p:spPr>
        <p:txBody>
          <a:bodyPr/>
          <a:lstStyle/>
          <a:p>
            <a:r>
              <a:rPr lang="en-US" altLang="zh-CN" sz="2400" dirty="0" smtClean="0">
                <a:ea typeface="Helvetica Light" charset="0"/>
                <a:cs typeface="Helvetica Light" charset="0"/>
              </a:rPr>
              <a:t>Word/document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embedding models [word2vec]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400" dirty="0" smtClean="0">
                <a:ea typeface="Helvetica Light" charset="0"/>
                <a:cs typeface="Helvetica Light" charset="0"/>
              </a:rPr>
              <a:t>Cons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: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Difficult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explain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what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each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dimension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means</a:t>
            </a:r>
            <a:endParaRPr lang="en-US" sz="2400" dirty="0"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400" fontAlgn="base"/>
            <a:r>
              <a:rPr lang="en-US" altLang="zh-CN" sz="3600" b="1" dirty="0" smtClean="0">
                <a:ea typeface="Helvetica" charset="0"/>
                <a:cs typeface="Helvetica" charset="0"/>
              </a:rPr>
              <a:t>Document</a:t>
            </a:r>
            <a:r>
              <a:rPr lang="zh-CN" altLang="en-US" sz="3600" b="1" dirty="0" smtClean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>
                <a:ea typeface="Helvetica" charset="0"/>
                <a:cs typeface="Helvetica" charset="0"/>
              </a:rPr>
              <a:t>Representation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>
                <a:ea typeface="Helvetica" charset="0"/>
                <a:cs typeface="Helvetica" charset="0"/>
              </a:rPr>
              <a:t>Using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 err="1" smtClean="0">
                <a:ea typeface="Helvetica" charset="0"/>
                <a:cs typeface="Helvetica" charset="0"/>
              </a:rPr>
              <a:t>Keyphrases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270" y="1143798"/>
            <a:ext cx="11022478" cy="1661545"/>
          </a:xfrm>
        </p:spPr>
        <p:txBody>
          <a:bodyPr/>
          <a:lstStyle/>
          <a:p>
            <a:r>
              <a:rPr lang="en-US" altLang="zh-CN" sz="2400" dirty="0" smtClean="0">
                <a:ea typeface="Helvetica Light" charset="0"/>
                <a:cs typeface="Helvetica Light" charset="0"/>
              </a:rPr>
              <a:t>Use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u="sng" dirty="0">
                <a:ea typeface="Helvetica Light" charset="0"/>
                <a:cs typeface="Helvetica Light" charset="0"/>
              </a:rPr>
              <a:t>quality</a:t>
            </a:r>
            <a:r>
              <a:rPr lang="zh-CN" altLang="en-US" sz="2400" u="sng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u="sng" dirty="0">
                <a:ea typeface="Helvetica Light" charset="0"/>
                <a:cs typeface="Helvetica Light" charset="0"/>
              </a:rPr>
              <a:t>phrases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entries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vector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and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dentify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u="sng" dirty="0">
                <a:ea typeface="Helvetica Light" charset="0"/>
                <a:cs typeface="Helvetica Light" charset="0"/>
              </a:rPr>
              <a:t>document</a:t>
            </a:r>
            <a:r>
              <a:rPr lang="zh-CN" altLang="en-US" sz="2400" u="sng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u="sng" dirty="0" err="1">
                <a:ea typeface="Helvetica Light" charset="0"/>
                <a:cs typeface="Helvetica Light" charset="0"/>
              </a:rPr>
              <a:t>keyphrases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(subset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of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quality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phrases)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by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evaluating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relatedness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between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(doc,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quality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phrase)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r>
              <a:rPr lang="en-US" altLang="zh-CN" sz="2400" dirty="0">
                <a:ea typeface="Helvetica Light" charset="0"/>
                <a:cs typeface="Helvetica Light" charset="0"/>
              </a:rPr>
              <a:t>Unsupervised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model</a:t>
            </a:r>
          </a:p>
          <a:p>
            <a:endParaRPr lang="en-US" altLang="zh-CN" sz="2400" dirty="0"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altLang="zh-CN" sz="2400" dirty="0" smtClean="0">
              <a:ea typeface="Helvetica Light" charset="0"/>
              <a:cs typeface="Helvetica Light" charset="0"/>
            </a:endParaRPr>
          </a:p>
          <a:p>
            <a:endParaRPr lang="en-US" altLang="zh-CN" sz="2400" dirty="0" smtClean="0">
              <a:ea typeface="Helvetica Light" charset="0"/>
              <a:cs typeface="Helvetica Light" charset="0"/>
            </a:endParaRPr>
          </a:p>
          <a:p>
            <a:r>
              <a:rPr lang="en-US" altLang="zh-CN" sz="2400" dirty="0" smtClean="0">
                <a:ea typeface="Helvetica Light" charset="0"/>
                <a:cs typeface="Helvetica Light" charset="0"/>
              </a:rPr>
              <a:t>Challenges</a:t>
            </a:r>
          </a:p>
          <a:p>
            <a:pPr lvl="1"/>
            <a:r>
              <a:rPr lang="en-US" altLang="zh-CN" sz="2400" dirty="0">
                <a:ea typeface="Helvetica Light" charset="0"/>
                <a:cs typeface="Helvetica Light" charset="0"/>
              </a:rPr>
              <a:t>Where to get quality phrases from a given corpus?</a:t>
            </a:r>
          </a:p>
          <a:p>
            <a:pPr lvl="2"/>
            <a:r>
              <a:rPr lang="en-US" sz="2400" dirty="0">
                <a:ea typeface="Helvetica Light" charset="0"/>
                <a:cs typeface="Helvetica Light" charset="0"/>
              </a:rPr>
              <a:t>Mining Quality Phrases from Massive Text Corpora [SIGMOD15]</a:t>
            </a:r>
            <a:endParaRPr lang="en-US" altLang="zh-CN" sz="2400" dirty="0"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400" dirty="0">
                <a:ea typeface="Helvetica Light" charset="0"/>
                <a:cs typeface="Helvetica Light" charset="0"/>
              </a:rPr>
              <a:t>How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identify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document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err="1">
                <a:ea typeface="Helvetica Light" charset="0"/>
                <a:cs typeface="Helvetica Light" charset="0"/>
              </a:rPr>
              <a:t>keyphrases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?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2400" dirty="0">
                <a:ea typeface="Helvetica Light" charset="0"/>
                <a:cs typeface="Helvetica Light" charset="0"/>
              </a:rPr>
              <a:t>Can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be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latent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mentions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2400" dirty="0">
                <a:ea typeface="Helvetica Light" charset="0"/>
                <a:cs typeface="Helvetica Light" charset="0"/>
              </a:rPr>
              <a:t>Relatedness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scores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400" dirty="0">
                <a:ea typeface="Helvetica Light" charset="0"/>
                <a:cs typeface="Helvetica Light" charset="0"/>
              </a:rPr>
              <a:t>How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deal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with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relationship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between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quality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phrases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?</a:t>
            </a:r>
          </a:p>
          <a:p>
            <a:pPr lvl="1"/>
            <a:endParaRPr lang="en-US" altLang="zh-CN" sz="2400" dirty="0">
              <a:ea typeface="Helvetica Light" charset="0"/>
              <a:cs typeface="Helvetica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7019" y="2250567"/>
            <a:ext cx="7784332" cy="1671288"/>
            <a:chOff x="2217900" y="1637355"/>
            <a:chExt cx="7784332" cy="16712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4832" y="1914647"/>
              <a:ext cx="2057400" cy="1277656"/>
            </a:xfrm>
            <a:prstGeom prst="rect">
              <a:avLst/>
            </a:prstGeom>
          </p:spPr>
        </p:pic>
        <p:pic>
          <p:nvPicPr>
            <p:cNvPr id="7" name="Picture 19" descr="Untitled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8" t="27533" r="7860" b="28090"/>
            <a:stretch/>
          </p:blipFill>
          <p:spPr>
            <a:xfrm>
              <a:off x="4267200" y="2105235"/>
              <a:ext cx="2667000" cy="11727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7900" y="1945131"/>
              <a:ext cx="932929" cy="1363512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3381392" y="2558718"/>
              <a:ext cx="42468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7161026" y="2553475"/>
              <a:ext cx="42468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92261" y="1637355"/>
              <a:ext cx="97532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2000" dirty="0">
                  <a:solidFill>
                    <a:prstClr val="black"/>
                  </a:solidFill>
                </a:rPr>
                <a:t>Corpus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87730" y="1677011"/>
              <a:ext cx="37462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000" dirty="0">
                  <a:solidFill>
                    <a:prstClr val="black"/>
                  </a:solidFill>
                </a:rPr>
                <a:t>Quality </a:t>
              </a:r>
              <a:r>
                <a:rPr lang="en-US" sz="2000" dirty="0" err="1">
                  <a:solidFill>
                    <a:prstClr val="black"/>
                  </a:solidFill>
                </a:rPr>
                <a:t>Keyphrases</a:t>
              </a:r>
              <a:r>
                <a:rPr lang="en-US" sz="2000" dirty="0">
                  <a:solidFill>
                    <a:prstClr val="black"/>
                  </a:solidFill>
                </a:rPr>
                <a:t> &lt;K</a:t>
              </a:r>
              <a:r>
                <a:rPr lang="en-US" sz="2000" baseline="-25000" dirty="0">
                  <a:solidFill>
                    <a:prstClr val="black"/>
                  </a:solidFill>
                </a:rPr>
                <a:t>1</a:t>
              </a:r>
              <a:r>
                <a:rPr lang="en-US" sz="2000" dirty="0">
                  <a:solidFill>
                    <a:prstClr val="black"/>
                  </a:solidFill>
                </a:rPr>
                <a:t>, K</a:t>
              </a:r>
              <a:r>
                <a:rPr lang="en-US" sz="2000" baseline="-25000" dirty="0">
                  <a:solidFill>
                    <a:prstClr val="black"/>
                  </a:solidFill>
                </a:rPr>
                <a:t>2</a:t>
              </a:r>
              <a:r>
                <a:rPr lang="en-US" sz="2000" dirty="0">
                  <a:solidFill>
                    <a:prstClr val="black"/>
                  </a:solidFill>
                </a:rPr>
                <a:t>, …, K</a:t>
              </a:r>
              <a:r>
                <a:rPr lang="en-US" sz="2000" baseline="-25000" dirty="0">
                  <a:solidFill>
                    <a:prstClr val="black"/>
                  </a:solidFill>
                </a:rPr>
                <a:t>M</a:t>
              </a:r>
              <a:r>
                <a:rPr lang="en-US" sz="2000" dirty="0">
                  <a:solidFill>
                    <a:prstClr val="black"/>
                  </a:solidFill>
                </a:rPr>
                <a:t>&gt;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49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914400" fontAlgn="base"/>
            <a:r>
              <a:rPr lang="en-US" altLang="zh-CN" sz="3600" b="1" dirty="0" smtClean="0">
                <a:ea typeface="Helvetica" charset="0"/>
                <a:cs typeface="Helvetica" charset="0"/>
              </a:rPr>
              <a:t>Document</a:t>
            </a:r>
            <a:r>
              <a:rPr lang="zh-CN" altLang="en-US" sz="3600" b="1" dirty="0" smtClean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>
                <a:ea typeface="Helvetica" charset="0"/>
                <a:cs typeface="Helvetica" charset="0"/>
              </a:rPr>
              <a:t>Representation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>
                <a:ea typeface="Helvetica" charset="0"/>
                <a:cs typeface="Helvetica" charset="0"/>
              </a:rPr>
              <a:t>Using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 err="1" smtClean="0">
                <a:ea typeface="Helvetica" charset="0"/>
                <a:cs typeface="Helvetica" charset="0"/>
              </a:rPr>
              <a:t>Keyphrases</a:t>
            </a:r>
            <a:r>
              <a:rPr lang="en-US" altLang="zh-CN" sz="3600" b="1" dirty="0" smtClean="0">
                <a:ea typeface="Helvetica" charset="0"/>
                <a:cs typeface="Helvetica" charset="0"/>
              </a:rPr>
              <a:t>: </a:t>
            </a:r>
            <a:r>
              <a:rPr lang="en-US" altLang="zh-CN" sz="3600" b="1" dirty="0">
                <a:ea typeface="Helvetica" charset="0"/>
                <a:cs typeface="Helvetica" charset="0"/>
              </a:rPr>
              <a:t>General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 smtClean="0">
                <a:ea typeface="Helvetica" charset="0"/>
                <a:cs typeface="Helvetica" charset="0"/>
              </a:rPr>
              <a:t>Ideas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610" y="1119484"/>
            <a:ext cx="11038337" cy="2079837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How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identify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document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err="1" smtClean="0">
                <a:ea typeface="Helvetica Light" charset="0"/>
                <a:cs typeface="Helvetica Light" charset="0"/>
              </a:rPr>
              <a:t>keyphrases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?</a:t>
            </a:r>
            <a:endParaRPr lang="zh-CN" altLang="en-US" sz="2400" dirty="0" smtClean="0">
              <a:ea typeface="Helvetica Light" charset="0"/>
              <a:cs typeface="Helvetica Light" charset="0"/>
            </a:endParaRPr>
          </a:p>
          <a:p>
            <a:pPr lvl="1">
              <a:spcBef>
                <a:spcPts val="300"/>
              </a:spcBef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Powered by </a:t>
            </a:r>
            <a:r>
              <a:rPr lang="en-US" altLang="zh-CN" sz="2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Bayesian Inference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on</a:t>
            </a:r>
            <a:r>
              <a:rPr lang="en-US" altLang="zh-CN" sz="2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“Quality</a:t>
            </a:r>
            <a:r>
              <a:rPr lang="zh-CN" altLang="en-US" sz="2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Phrase Silhouette”</a:t>
            </a:r>
            <a:r>
              <a:rPr lang="zh-CN" altLang="en-US" sz="2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endParaRPr lang="en-US" altLang="zh-CN" sz="2400" dirty="0" smtClean="0">
              <a:solidFill>
                <a:srgbClr val="FF0000"/>
              </a:solidFill>
              <a:ea typeface="Helvetica Light" charset="0"/>
              <a:cs typeface="Helvetica Light" charset="0"/>
            </a:endParaRPr>
          </a:p>
          <a:p>
            <a:pPr lvl="2">
              <a:spcBef>
                <a:spcPts val="300"/>
              </a:spcBef>
            </a:pPr>
            <a:r>
              <a:rPr lang="en-US" altLang="zh-CN" sz="2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Quality</a:t>
            </a:r>
            <a:r>
              <a:rPr lang="zh-CN" altLang="en-US" sz="2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Phrase Silhouette: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Topic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centered on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quality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phrase</a:t>
            </a:r>
          </a:p>
          <a:p>
            <a:pPr lvl="3">
              <a:spcBef>
                <a:spcPts val="300"/>
              </a:spcBef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“Reverse”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topic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models</a:t>
            </a:r>
            <a:endParaRPr lang="zh-CN" altLang="en-US" sz="2400" dirty="0" smtClean="0">
              <a:ea typeface="Helvetica Light" charset="0"/>
              <a:cs typeface="Helvetica Light" charset="0"/>
            </a:endParaRPr>
          </a:p>
          <a:p>
            <a:pPr lvl="3">
              <a:spcBef>
                <a:spcPts val="300"/>
              </a:spcBef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“Pseudo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content”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for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quality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phrase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740636" y="3229551"/>
            <a:ext cx="8458693" cy="1611198"/>
            <a:chOff x="2069185" y="3722802"/>
            <a:chExt cx="8458693" cy="161119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31779" t="9296" r="33993" b="48460"/>
            <a:stretch/>
          </p:blipFill>
          <p:spPr>
            <a:xfrm>
              <a:off x="2069185" y="3722802"/>
              <a:ext cx="3694469" cy="161119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9736" t="53285" r="33539"/>
            <a:stretch/>
          </p:blipFill>
          <p:spPr>
            <a:xfrm>
              <a:off x="5848356" y="3847560"/>
              <a:ext cx="4679522" cy="1361682"/>
            </a:xfrm>
            <a:prstGeom prst="rect">
              <a:avLst/>
            </a:prstGeom>
          </p:spPr>
        </p:pic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824893" y="4855824"/>
            <a:ext cx="6718111" cy="1691631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ea typeface="Helvetica Light" charset="0"/>
                <a:cs typeface="Helvetica Light" charset="0"/>
              </a:rPr>
              <a:t>How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deal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with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relationship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between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quality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phrases?</a:t>
            </a:r>
          </a:p>
          <a:p>
            <a:pPr lvl="1"/>
            <a:r>
              <a:rPr lang="en-US" altLang="zh-CN" sz="2400" dirty="0" smtClean="0">
                <a:ea typeface="Helvetica Light" charset="0"/>
                <a:cs typeface="Helvetica Light" charset="0"/>
              </a:rPr>
              <a:t>Phrases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sz="2400" dirty="0" smtClean="0">
                <a:ea typeface="Helvetica Light" charset="0"/>
                <a:cs typeface="Helvetica Light" charset="0"/>
              </a:rPr>
              <a:t>are interconnected as a </a:t>
            </a:r>
            <a:r>
              <a:rPr lang="en-US" sz="2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Directed Acyclic Graph</a:t>
            </a:r>
            <a:endParaRPr lang="en-US" sz="2400" dirty="0">
              <a:solidFill>
                <a:srgbClr val="FF0000"/>
              </a:solidFill>
              <a:ea typeface="Helvetica Light" charset="0"/>
              <a:cs typeface="Helvetica Light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471983" y="4840749"/>
            <a:ext cx="4008715" cy="1990907"/>
            <a:chOff x="3889624" y="3130255"/>
            <a:chExt cx="4744041" cy="24609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9624" y="3130255"/>
              <a:ext cx="3485722" cy="2460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491678" y="3802956"/>
              <a:ext cx="141012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srgbClr val="000000"/>
                  </a:solidFill>
                </a:rPr>
                <a:t>Text</a:t>
              </a:r>
              <a:r>
                <a:rPr lang="zh-CN" altLang="en-US" sz="1400" dirty="0">
                  <a:solidFill>
                    <a:srgbClr val="000000"/>
                  </a:solidFill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</a:rPr>
                <a:t>Mining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23537" y="4697065"/>
              <a:ext cx="141012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srgbClr val="000000"/>
                  </a:solidFill>
                </a:rPr>
                <a:t>Data</a:t>
              </a:r>
              <a:r>
                <a:rPr lang="zh-CN" altLang="en-US" sz="1400" dirty="0">
                  <a:solidFill>
                    <a:srgbClr val="000000"/>
                  </a:solidFill>
                </a:rPr>
                <a:t> </a:t>
              </a:r>
              <a:r>
                <a:rPr lang="en-US" altLang="zh-CN" sz="1400" dirty="0">
                  <a:solidFill>
                    <a:srgbClr val="000000"/>
                  </a:solidFill>
                </a:rPr>
                <a:t>Mining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79518" y="3130255"/>
              <a:ext cx="1410128" cy="38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dirty="0">
                  <a:solidFill>
                    <a:srgbClr val="000000"/>
                  </a:solidFill>
                </a:rPr>
                <a:t>Networking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82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400" fontAlgn="base"/>
            <a:r>
              <a:rPr lang="en-US" altLang="zh-CN" sz="3600" b="1" dirty="0">
                <a:ea typeface="Helvetica" charset="0"/>
                <a:cs typeface="Helvetica" charset="0"/>
              </a:rPr>
              <a:t>Framework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>
                <a:ea typeface="Helvetica" charset="0"/>
                <a:cs typeface="Helvetica" charset="0"/>
              </a:rPr>
              <a:t>for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>
                <a:ea typeface="Helvetica" charset="0"/>
                <a:cs typeface="Helvetica" charset="0"/>
              </a:rPr>
              <a:t>Latent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 err="1">
                <a:ea typeface="Helvetica" charset="0"/>
                <a:cs typeface="Helvetica" charset="0"/>
              </a:rPr>
              <a:t>Keyphrase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>
                <a:ea typeface="Helvetica" charset="0"/>
                <a:cs typeface="Helvetica" charset="0"/>
              </a:rPr>
              <a:t>Inference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>
                <a:ea typeface="Helvetica" charset="0"/>
                <a:cs typeface="Helvetica" charset="0"/>
              </a:rPr>
              <a:t>(LAKI)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3" y="1629624"/>
            <a:ext cx="11278355" cy="41012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012635" y="1757125"/>
            <a:ext cx="7708313" cy="2027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 sz="13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400" fontAlgn="base"/>
            <a:r>
              <a:rPr lang="en-US" altLang="zh-CN" sz="4000" b="1" dirty="0" smtClean="0">
                <a:ea typeface="Helvetica" charset="0"/>
                <a:cs typeface="Helvetica" charset="0"/>
              </a:rPr>
              <a:t>LAKI: Deriving Quality</a:t>
            </a:r>
            <a:r>
              <a:rPr lang="zh-CN" altLang="en-US" sz="4000" b="1" dirty="0" smtClean="0">
                <a:ea typeface="Helvetica" charset="0"/>
                <a:cs typeface="Helvetica" charset="0"/>
              </a:rPr>
              <a:t> </a:t>
            </a:r>
            <a:r>
              <a:rPr lang="en-US" altLang="zh-CN" sz="4000" b="1" dirty="0">
                <a:ea typeface="Helvetica" charset="0"/>
                <a:cs typeface="Helvetica" charset="0"/>
              </a:rPr>
              <a:t>Phrase</a:t>
            </a:r>
            <a:r>
              <a:rPr lang="zh-CN" altLang="en-US" sz="4000" b="1" dirty="0">
                <a:ea typeface="Helvetica" charset="0"/>
                <a:cs typeface="Helvetica" charset="0"/>
              </a:rPr>
              <a:t> </a:t>
            </a:r>
            <a:r>
              <a:rPr lang="en-US" altLang="zh-CN" sz="4000" b="1" dirty="0" smtClean="0">
                <a:ea typeface="Helvetica" charset="0"/>
                <a:cs typeface="Helvetica" charset="0"/>
              </a:rPr>
              <a:t>Silhouette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2610" y="1119484"/>
            <a:ext cx="11038337" cy="531763"/>
          </a:xfrm>
        </p:spPr>
        <p:txBody>
          <a:bodyPr/>
          <a:lstStyle/>
          <a:p>
            <a:r>
              <a:rPr lang="en-US" altLang="zh-CN" sz="2400" dirty="0">
                <a:ea typeface="Helvetica Light" charset="0"/>
                <a:cs typeface="Helvetica Light" charset="0"/>
              </a:rPr>
              <a:t>Learning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sz="2400" dirty="0">
                <a:ea typeface="Helvetica Light" charset="0"/>
                <a:cs typeface="Helvetica Light" charset="0"/>
              </a:rPr>
              <a:t>Hierarchical Bayesian Network (DAG)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26141" y="1858658"/>
            <a:ext cx="7205708" cy="3047109"/>
            <a:chOff x="2626141" y="3181433"/>
            <a:chExt cx="7205708" cy="3047109"/>
          </a:xfrm>
        </p:grpSpPr>
        <p:sp>
          <p:nvSpPr>
            <p:cNvPr id="8" name="TextBox 7"/>
            <p:cNvSpPr txBox="1"/>
            <p:nvPr/>
          </p:nvSpPr>
          <p:spPr>
            <a:xfrm>
              <a:off x="8559296" y="4060552"/>
              <a:ext cx="1272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800" dirty="0">
                  <a:solidFill>
                    <a:srgbClr val="0070C0"/>
                  </a:solidFill>
                </a:rPr>
                <a:t>Binary</a:t>
              </a:r>
              <a:r>
                <a:rPr lang="zh-CN" altLang="en-US" sz="1800" dirty="0">
                  <a:solidFill>
                    <a:srgbClr val="0070C0"/>
                  </a:solidFill>
                </a:rPr>
                <a:t> </a:t>
              </a:r>
              <a:r>
                <a:rPr lang="en-US" altLang="zh-CN" sz="1800" dirty="0">
                  <a:solidFill>
                    <a:srgbClr val="0070C0"/>
                  </a:solidFill>
                </a:rPr>
                <a:t>Variables</a:t>
              </a:r>
              <a:endParaRPr lang="en-US" sz="1800" dirty="0">
                <a:solidFill>
                  <a:srgbClr val="0070C0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572" y="3181433"/>
              <a:ext cx="5605362" cy="200870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626141" y="5397545"/>
              <a:ext cx="70104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2400" dirty="0">
                  <a:ea typeface="Helvetica Light" charset="0"/>
                  <a:cs typeface="Helvetica Light" charset="0"/>
                </a:rPr>
                <a:t>Task 1: Model Learning</a:t>
              </a:r>
              <a:r>
                <a:rPr lang="en-US" altLang="zh-CN" sz="2400" dirty="0">
                  <a:ea typeface="Helvetica Light" charset="0"/>
                  <a:cs typeface="Helvetica Light" charset="0"/>
                </a:rPr>
                <a:t>:</a:t>
              </a:r>
              <a:r>
                <a:rPr lang="zh-CN" altLang="en-US" sz="2400" dirty="0"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400" dirty="0" smtClean="0">
                  <a:ea typeface="Helvetica Light" charset="0"/>
                  <a:cs typeface="Helvetica Light" charset="0"/>
                </a:rPr>
                <a:t>Learning</a:t>
              </a:r>
              <a:r>
                <a:rPr lang="zh-CN" altLang="en-US" sz="2400" dirty="0" smtClean="0"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400" dirty="0">
                  <a:ea typeface="Helvetica Light" charset="0"/>
                  <a:cs typeface="Helvetica Light" charset="0"/>
                </a:rPr>
                <a:t>link</a:t>
              </a:r>
              <a:r>
                <a:rPr lang="zh-CN" altLang="en-US" sz="2400" dirty="0"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400" dirty="0" smtClean="0">
                  <a:ea typeface="Helvetica Light" charset="0"/>
                  <a:cs typeface="Helvetica Light" charset="0"/>
                </a:rPr>
                <a:t>weights</a:t>
              </a:r>
              <a:endParaRPr lang="en-US" altLang="zh-CN" sz="2400" dirty="0">
                <a:ea typeface="Helvetica Light" charset="0"/>
                <a:cs typeface="Helvetica Light" charset="0"/>
              </a:endParaRPr>
            </a:p>
            <a:p>
              <a:pPr defTabSz="914400"/>
              <a:r>
                <a:rPr lang="en-US" sz="2400" dirty="0">
                  <a:ea typeface="Helvetica Light" charset="0"/>
                  <a:cs typeface="Helvetica Light" charset="0"/>
                </a:rPr>
                <a:t>Task 2: Structure Learning</a:t>
              </a:r>
              <a:r>
                <a:rPr lang="en-US" altLang="zh-CN" sz="2400" dirty="0">
                  <a:ea typeface="Helvetica Light" charset="0"/>
                  <a:cs typeface="Helvetica Light" charset="0"/>
                </a:rPr>
                <a:t>:</a:t>
              </a:r>
              <a:r>
                <a:rPr lang="zh-CN" altLang="en-US" sz="2400" dirty="0"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400" dirty="0" smtClean="0">
                  <a:ea typeface="Helvetica Light" charset="0"/>
                  <a:cs typeface="Helvetica Light" charset="0"/>
                </a:rPr>
                <a:t>Learning</a:t>
              </a:r>
              <a:r>
                <a:rPr lang="zh-CN" altLang="en-US" sz="2400" dirty="0" smtClean="0"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400" dirty="0">
                  <a:ea typeface="Helvetica Light" charset="0"/>
                  <a:cs typeface="Helvetica Light" charset="0"/>
                </a:rPr>
                <a:t>network</a:t>
              </a:r>
              <a:r>
                <a:rPr lang="zh-CN" altLang="en-US" sz="2400" dirty="0"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2400" dirty="0">
                  <a:ea typeface="Helvetica Light" charset="0"/>
                  <a:cs typeface="Helvetica Light" charset="0"/>
                </a:rPr>
                <a:t>structure</a:t>
              </a:r>
              <a:endParaRPr lang="en-US" sz="2400" dirty="0">
                <a:ea typeface="Helvetica Light" charset="0"/>
                <a:cs typeface="Helvetic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19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998380" y="2343599"/>
            <a:ext cx="2864840" cy="2728437"/>
            <a:chOff x="7601973" y="892055"/>
            <a:chExt cx="2864840" cy="272843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1973" y="892055"/>
              <a:ext cx="2864840" cy="238448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94447" y="3251160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</a:rPr>
                <a:t>Toy example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400" fontAlgn="base"/>
            <a:r>
              <a:rPr lang="en-US" altLang="zh-CN" sz="3200" b="1" dirty="0">
                <a:ea typeface="Helvetica" charset="0"/>
                <a:cs typeface="Helvetica" charset="0"/>
              </a:rPr>
              <a:t>Deriving Quality</a:t>
            </a:r>
            <a:r>
              <a:rPr lang="zh-CN" altLang="en-US" sz="3200" b="1" dirty="0">
                <a:ea typeface="Helvetica" charset="0"/>
                <a:cs typeface="Helvetica" charset="0"/>
              </a:rPr>
              <a:t> </a:t>
            </a:r>
            <a:r>
              <a:rPr lang="en-US" altLang="zh-CN" sz="3200" b="1" dirty="0">
                <a:ea typeface="Helvetica" charset="0"/>
                <a:cs typeface="Helvetica" charset="0"/>
              </a:rPr>
              <a:t>Phrase</a:t>
            </a:r>
            <a:r>
              <a:rPr lang="zh-CN" altLang="en-US" sz="3200" b="1" dirty="0">
                <a:ea typeface="Helvetica" charset="0"/>
                <a:cs typeface="Helvetica" charset="0"/>
              </a:rPr>
              <a:t> </a:t>
            </a:r>
            <a:r>
              <a:rPr lang="en-US" altLang="zh-CN" sz="3200" b="1" dirty="0" smtClean="0">
                <a:ea typeface="Helvetica" charset="0"/>
                <a:cs typeface="Helvetica" charset="0"/>
              </a:rPr>
              <a:t>Silhouette Task </a:t>
            </a:r>
            <a:r>
              <a:rPr lang="en-US" altLang="zh-CN" sz="3200" b="1" dirty="0">
                <a:ea typeface="Helvetica" charset="0"/>
                <a:cs typeface="Helvetica" charset="0"/>
              </a:rPr>
              <a:t>1: Model Learning </a:t>
            </a:r>
            <a:r>
              <a:rPr lang="en-US" altLang="zh-CN" sz="3200" b="1" dirty="0" smtClean="0">
                <a:ea typeface="Helvetica" charset="0"/>
                <a:cs typeface="Helvetica" charset="0"/>
              </a:rPr>
              <a:t>Given </a:t>
            </a:r>
            <a:r>
              <a:rPr lang="en-US" altLang="zh-CN" sz="3200" b="1" dirty="0">
                <a:ea typeface="Helvetica" charset="0"/>
                <a:cs typeface="Helvetica" charset="0"/>
              </a:rPr>
              <a:t>Structure</a:t>
            </a:r>
            <a:endParaRPr lang="en-US" sz="3200" b="1" dirty="0">
              <a:ea typeface="Helvetica" charset="0"/>
              <a:cs typeface="Helvetica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056" y="1122145"/>
            <a:ext cx="10787340" cy="1668104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Use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Z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represent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K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(quality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phrases)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and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T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(content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units)</a:t>
            </a:r>
            <a:endParaRPr lang="zh-CN" altLang="en-US" sz="2400" dirty="0">
              <a:solidFill>
                <a:srgbClr val="000000"/>
              </a:solidFill>
              <a:ea typeface="Helvetica Light" charset="0"/>
              <a:cs typeface="Helvetica Light" charset="0"/>
            </a:endParaRPr>
          </a:p>
          <a:p>
            <a:r>
              <a:rPr 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Noisy-OR</a:t>
            </a:r>
            <a:endParaRPr lang="zh-CN" altLang="en-US" sz="2400" dirty="0">
              <a:solidFill>
                <a:srgbClr val="000000"/>
              </a:solidFill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parent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node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is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easier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activate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its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children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when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link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weight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is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larger</a:t>
            </a:r>
            <a:endParaRPr lang="zh-CN" altLang="en-US" sz="2400" dirty="0">
              <a:solidFill>
                <a:srgbClr val="000000"/>
              </a:solidFill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child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node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is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influenced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by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all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its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parents</a:t>
            </a:r>
            <a:endParaRPr lang="en-US" sz="2400" dirty="0">
              <a:solidFill>
                <a:srgbClr val="000000"/>
              </a:solidFill>
              <a:ea typeface="Helvetica Light" charset="0"/>
              <a:cs typeface="Helvetica Light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501" y="2842082"/>
            <a:ext cx="6843713" cy="80724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5808430" y="3427962"/>
            <a:ext cx="0" cy="437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46611" y="3583675"/>
            <a:ext cx="12521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500" dirty="0">
                <a:solidFill>
                  <a:srgbClr val="000000"/>
                </a:solidFill>
                <a:latin typeface="Calibri Light"/>
              </a:rPr>
              <a:t>Noise / Prior</a:t>
            </a:r>
            <a:endParaRPr lang="en-US" sz="1500" dirty="0">
              <a:solidFill>
                <a:srgbClr val="000000"/>
              </a:solidFill>
              <a:latin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035966" y="3587056"/>
                <a:ext cx="2962414" cy="572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500" dirty="0">
                    <a:solidFill>
                      <a:srgbClr val="000000"/>
                    </a:solidFill>
                    <a:latin typeface="Calibri Light"/>
                  </a:rPr>
                  <a:t>Aggregated</a:t>
                </a:r>
                <a:r>
                  <a:rPr lang="zh-CN" altLang="en-US" sz="1500" dirty="0">
                    <a:solidFill>
                      <a:srgbClr val="000000"/>
                    </a:solidFill>
                    <a:latin typeface="Calibri Light"/>
                  </a:rPr>
                  <a:t> </a:t>
                </a:r>
                <a:r>
                  <a:rPr lang="en-US" altLang="zh-CN" sz="1500" dirty="0">
                    <a:solidFill>
                      <a:srgbClr val="000000"/>
                    </a:solidFill>
                    <a:latin typeface="Calibri Light"/>
                  </a:rPr>
                  <a:t>over</a:t>
                </a:r>
                <a:r>
                  <a:rPr lang="zh-CN" altLang="en-US" sz="1500" dirty="0">
                    <a:solidFill>
                      <a:srgbClr val="000000"/>
                    </a:solidFill>
                    <a:latin typeface="Calibri Light"/>
                  </a:rPr>
                  <a:t> </a:t>
                </a:r>
                <a:r>
                  <a:rPr lang="en-US" altLang="zh-CN" sz="1500" dirty="0">
                    <a:solidFill>
                      <a:srgbClr val="000000"/>
                    </a:solidFill>
                    <a:latin typeface="Calibri Light"/>
                  </a:rPr>
                  <a:t>all</a:t>
                </a:r>
                <a:r>
                  <a:rPr lang="zh-CN" altLang="en-US" sz="1500" dirty="0">
                    <a:solidFill>
                      <a:srgbClr val="000000"/>
                    </a:solidFill>
                    <a:latin typeface="Calibri Light"/>
                  </a:rPr>
                  <a:t> </a:t>
                </a:r>
                <a:r>
                  <a:rPr lang="en-US" altLang="zh-CN" sz="1500" dirty="0">
                    <a:solidFill>
                      <a:srgbClr val="000000"/>
                    </a:solidFill>
                    <a:latin typeface="Calibri Light"/>
                  </a:rPr>
                  <a:t>other</a:t>
                </a:r>
                <a:r>
                  <a:rPr lang="zh-CN" altLang="en-US" sz="1500" dirty="0">
                    <a:solidFill>
                      <a:srgbClr val="000000"/>
                    </a:solidFill>
                    <a:latin typeface="Calibri Light"/>
                  </a:rPr>
                  <a:t> </a:t>
                </a:r>
                <a:r>
                  <a:rPr lang="en-US" altLang="zh-CN" sz="1500" dirty="0">
                    <a:solidFill>
                      <a:srgbClr val="000000"/>
                    </a:solidFill>
                    <a:latin typeface="Calibri Light"/>
                  </a:rPr>
                  <a:t>links</a:t>
                </a:r>
                <a:r>
                  <a:rPr lang="zh-CN" altLang="en-US" sz="1500" dirty="0">
                    <a:solidFill>
                      <a:srgbClr val="000000"/>
                    </a:solidFill>
                    <a:latin typeface="Calibri Light"/>
                  </a:rPr>
                  <a:t> </a:t>
                </a:r>
                <a:r>
                  <a:rPr lang="en-US" altLang="zh-CN" sz="1500" dirty="0">
                    <a:solidFill>
                      <a:srgbClr val="000000"/>
                    </a:solidFill>
                    <a:latin typeface="Calibri Light"/>
                  </a:rPr>
                  <a:t>connected</a:t>
                </a:r>
                <a:r>
                  <a:rPr lang="zh-CN" altLang="en-US" sz="1500" dirty="0">
                    <a:solidFill>
                      <a:srgbClr val="000000"/>
                    </a:solidFill>
                    <a:latin typeface="Calibri Light"/>
                  </a:rPr>
                  <a:t> </a:t>
                </a:r>
                <a:r>
                  <a:rPr lang="en-US" altLang="zh-CN" sz="1500" dirty="0">
                    <a:solidFill>
                      <a:srgbClr val="000000"/>
                    </a:solidFill>
                    <a:latin typeface="Calibri Light"/>
                  </a:rPr>
                  <a:t>with</a:t>
                </a:r>
                <a:r>
                  <a:rPr lang="zh-CN" altLang="en-US" sz="1500" dirty="0">
                    <a:solidFill>
                      <a:srgbClr val="000000"/>
                    </a:solidFill>
                    <a:latin typeface="Calibri Ligh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5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5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500" dirty="0">
                  <a:solidFill>
                    <a:srgbClr val="000000"/>
                  </a:solidFill>
                  <a:latin typeface="Calibri Ligh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66" y="3587056"/>
                <a:ext cx="2962414" cy="572529"/>
              </a:xfrm>
              <a:prstGeom prst="rect">
                <a:avLst/>
              </a:prstGeom>
              <a:blipFill rotWithShape="0">
                <a:blip r:embed="rId5"/>
                <a:stretch>
                  <a:fillRect l="-823" t="-212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7070574" y="3427962"/>
            <a:ext cx="0" cy="437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505056" y="3828323"/>
            <a:ext cx="8896396" cy="270564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base"/>
            <a:r>
              <a:rPr lang="en-US" altLang="zh-CN" sz="2400" dirty="0">
                <a:ea typeface="Helvetica" charset="0"/>
                <a:cs typeface="Helvetica" charset="0"/>
              </a:rPr>
              <a:t>Maximum</a:t>
            </a:r>
            <a:r>
              <a:rPr lang="zh-CN" altLang="en-US" sz="2400" dirty="0"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ea typeface="Helvetica" charset="0"/>
                <a:cs typeface="Helvetica" charset="0"/>
              </a:rPr>
              <a:t>Likelihood</a:t>
            </a:r>
            <a:r>
              <a:rPr lang="zh-CN" altLang="en-US" sz="2400" dirty="0"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ea typeface="Helvetica" charset="0"/>
                <a:cs typeface="Helvetica" charset="0"/>
              </a:rPr>
              <a:t>Estimation</a:t>
            </a:r>
            <a:endParaRPr lang="en-US" sz="2400" dirty="0">
              <a:ea typeface="Helvetica" charset="0"/>
              <a:cs typeface="Helvetica" charset="0"/>
            </a:endParaRPr>
          </a:p>
          <a:p>
            <a:pPr lvl="1"/>
            <a:r>
              <a:rPr lang="en-US" sz="2400" dirty="0">
                <a:ea typeface="Helvetica Light" charset="0"/>
                <a:cs typeface="Helvetica Light" charset="0"/>
              </a:rPr>
              <a:t>Training data: Documents</a:t>
            </a:r>
          </a:p>
          <a:p>
            <a:pPr lvl="1"/>
            <a:r>
              <a:rPr lang="en-US" sz="2400" dirty="0" smtClean="0">
                <a:ea typeface="Helvetica Light" charset="0"/>
                <a:cs typeface="Helvetica Light" charset="0"/>
              </a:rPr>
              <a:t>Expectation-step: For </a:t>
            </a:r>
            <a:r>
              <a:rPr lang="en-US" sz="2400" dirty="0">
                <a:ea typeface="Helvetica Light" charset="0"/>
                <a:cs typeface="Helvetica Light" charset="0"/>
              </a:rPr>
              <a:t>each document, collect sufficient statistics</a:t>
            </a:r>
          </a:p>
          <a:p>
            <a:pPr lvl="3"/>
            <a:r>
              <a:rPr lang="en-US" sz="2400" dirty="0">
                <a:ea typeface="Helvetica Light" charset="0"/>
                <a:cs typeface="Helvetica Light" charset="0"/>
              </a:rPr>
              <a:t>Link firing (Parent, child both being activated) probability</a:t>
            </a:r>
          </a:p>
          <a:p>
            <a:pPr lvl="3"/>
            <a:r>
              <a:rPr lang="en-US" sz="2400" dirty="0">
                <a:ea typeface="Helvetica Light" charset="0"/>
                <a:cs typeface="Helvetica Light" charset="0"/>
              </a:rPr>
              <a:t>Node activat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ion</a:t>
            </a:r>
            <a:r>
              <a:rPr lang="en-US" sz="2400" dirty="0">
                <a:ea typeface="Helvetica Light" charset="0"/>
                <a:cs typeface="Helvetica Light" charset="0"/>
              </a:rPr>
              <a:t> probability</a:t>
            </a:r>
          </a:p>
          <a:p>
            <a:pPr lvl="1"/>
            <a:r>
              <a:rPr lang="en-US" sz="2400" dirty="0" smtClean="0">
                <a:ea typeface="Helvetica Light" charset="0"/>
                <a:cs typeface="Helvetica Light" charset="0"/>
              </a:rPr>
              <a:t>Maximization-step: Update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l</a:t>
            </a:r>
            <a:r>
              <a:rPr lang="en-US" sz="2400" dirty="0">
                <a:ea typeface="Helvetica Light" charset="0"/>
                <a:cs typeface="Helvetica Light" charset="0"/>
              </a:rPr>
              <a:t>ink weight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85641" y="6336240"/>
            <a:ext cx="16331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500" dirty="0">
                <a:solidFill>
                  <a:srgbClr val="000000"/>
                </a:solidFill>
                <a:latin typeface="Calibri Light"/>
              </a:rPr>
              <a:t>Fully</a:t>
            </a:r>
            <a:r>
              <a:rPr lang="zh-CN" altLang="en-US" sz="1500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 Light"/>
              </a:rPr>
              <a:t>observed</a:t>
            </a:r>
            <a:r>
              <a:rPr lang="zh-CN" altLang="en-US" sz="1500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 Light"/>
              </a:rPr>
              <a:t>content</a:t>
            </a:r>
            <a:r>
              <a:rPr lang="zh-CN" altLang="en-US" sz="1500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 Light"/>
              </a:rPr>
              <a:t>units</a:t>
            </a:r>
            <a:endParaRPr lang="en-US" sz="1500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88800" y="5152967"/>
            <a:ext cx="21936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500" dirty="0">
                <a:solidFill>
                  <a:srgbClr val="000000"/>
                </a:solidFill>
                <a:latin typeface="Calibri Light"/>
              </a:rPr>
              <a:t>Partially</a:t>
            </a:r>
            <a:r>
              <a:rPr lang="zh-CN" altLang="en-US" sz="1500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 Light"/>
              </a:rPr>
              <a:t>observed</a:t>
            </a:r>
            <a:r>
              <a:rPr lang="zh-CN" altLang="en-US" sz="1500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Calibri Light"/>
              </a:rPr>
              <a:t>document</a:t>
            </a:r>
            <a:r>
              <a:rPr lang="zh-CN" altLang="en-US" sz="1500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Calibri Light"/>
              </a:rPr>
              <a:t>keyphrases</a:t>
            </a:r>
            <a:endParaRPr lang="en-US" sz="1500" dirty="0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85" y="5643633"/>
            <a:ext cx="3941649" cy="79460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9880108" y="5501188"/>
            <a:ext cx="0" cy="3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642108" y="6161862"/>
            <a:ext cx="0" cy="42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8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70" y="167358"/>
            <a:ext cx="12295572" cy="738909"/>
          </a:xfrm>
        </p:spPr>
        <p:txBody>
          <a:bodyPr>
            <a:noAutofit/>
          </a:bodyPr>
          <a:lstStyle/>
          <a:p>
            <a:pPr defTabSz="914400" fontAlgn="base"/>
            <a:r>
              <a:rPr lang="en-US" altLang="zh-CN" sz="3600" b="1" dirty="0">
                <a:ea typeface="Helvetica" charset="0"/>
                <a:cs typeface="Helvetica" charset="0"/>
              </a:rPr>
              <a:t>Deriving Quality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>
                <a:ea typeface="Helvetica" charset="0"/>
                <a:cs typeface="Helvetica" charset="0"/>
              </a:rPr>
              <a:t>Phrase</a:t>
            </a:r>
            <a:r>
              <a:rPr lang="zh-CN" altLang="en-US" sz="3600" b="1" dirty="0">
                <a:ea typeface="Helvetica" charset="0"/>
                <a:cs typeface="Helvetica" charset="0"/>
              </a:rPr>
              <a:t> </a:t>
            </a:r>
            <a:r>
              <a:rPr lang="en-US" altLang="zh-CN" sz="3600" b="1" dirty="0">
                <a:ea typeface="Helvetica" charset="0"/>
                <a:cs typeface="Helvetica" charset="0"/>
              </a:rPr>
              <a:t>Silhouette </a:t>
            </a:r>
            <a:r>
              <a:rPr lang="en-US" altLang="zh-CN" sz="3600" b="1" dirty="0" smtClean="0">
                <a:ea typeface="Helvetica" charset="0"/>
                <a:cs typeface="Helvetica" charset="0"/>
              </a:rPr>
              <a:t>Task </a:t>
            </a:r>
            <a:r>
              <a:rPr lang="en-US" altLang="zh-CN" sz="3600" b="1" dirty="0">
                <a:ea typeface="Helvetica" charset="0"/>
                <a:cs typeface="Helvetica" charset="0"/>
              </a:rPr>
              <a:t>2: Structure Learning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59" y="1117165"/>
            <a:ext cx="10915946" cy="5674252"/>
          </a:xfrm>
        </p:spPr>
        <p:txBody>
          <a:bodyPr/>
          <a:lstStyle/>
          <a:p>
            <a:r>
              <a:rPr lang="en-US" altLang="zh-CN" sz="2400" dirty="0" smtClean="0">
                <a:ea typeface="Helvetica Light" charset="0"/>
                <a:cs typeface="Helvetica Light" charset="0"/>
              </a:rPr>
              <a:t>Structure Learning</a:t>
            </a:r>
          </a:p>
          <a:p>
            <a:pPr lvl="1"/>
            <a:r>
              <a:rPr lang="en-US" altLang="zh-CN" sz="2400" dirty="0" smtClean="0">
                <a:ea typeface="Helvetica Light" charset="0"/>
                <a:cs typeface="Helvetica Light" charset="0"/>
              </a:rPr>
              <a:t>Quality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phrases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are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connected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content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units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2400" dirty="0">
                <a:ea typeface="Helvetica Light" charset="0"/>
                <a:cs typeface="Helvetica Light" charset="0"/>
              </a:rPr>
              <a:t>Help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infer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document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err="1">
                <a:ea typeface="Helvetica Light" charset="0"/>
                <a:cs typeface="Helvetica Light" charset="0"/>
              </a:rPr>
              <a:t>keyphrases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from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content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units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400" dirty="0">
                <a:ea typeface="Helvetica Light" charset="0"/>
                <a:cs typeface="Helvetica Light" charset="0"/>
              </a:rPr>
              <a:t>Quality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phrases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are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interconnected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2400" dirty="0">
                <a:ea typeface="Helvetica Light" charset="0"/>
                <a:cs typeface="Helvetica Light" charset="0"/>
              </a:rPr>
              <a:t>Help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infer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document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err="1">
                <a:ea typeface="Helvetica Light" charset="0"/>
                <a:cs typeface="Helvetica Light" charset="0"/>
              </a:rPr>
              <a:t>keyphrases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from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other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err="1" smtClean="0">
                <a:ea typeface="Helvetica Light" charset="0"/>
                <a:cs typeface="Helvetica Light" charset="0"/>
              </a:rPr>
              <a:t>keyphrases</a:t>
            </a:r>
            <a:endParaRPr lang="en-US" altLang="zh-CN" sz="2400" dirty="0">
              <a:ea typeface="Helvetica Light" charset="0"/>
              <a:cs typeface="Helvetica Light" charset="0"/>
            </a:endParaRPr>
          </a:p>
          <a:p>
            <a:pPr defTabSz="914400" fontAlgn="base"/>
            <a:r>
              <a:rPr lang="en-US" altLang="zh-CN" sz="2400" dirty="0">
                <a:ea typeface="Helvetica" charset="0"/>
                <a:cs typeface="Helvetica" charset="0"/>
              </a:rPr>
              <a:t>A</a:t>
            </a:r>
            <a:r>
              <a:rPr lang="zh-CN" altLang="en-US" sz="2400" dirty="0"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ea typeface="Helvetica" charset="0"/>
                <a:cs typeface="Helvetica" charset="0"/>
              </a:rPr>
              <a:t>Heuristic</a:t>
            </a:r>
            <a:r>
              <a:rPr lang="zh-CN" altLang="en-US" sz="2400" dirty="0"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ea typeface="Helvetica" charset="0"/>
                <a:cs typeface="Helvetica" charset="0"/>
              </a:rPr>
              <a:t>Approach</a:t>
            </a:r>
            <a:endParaRPr lang="en-US" sz="2400" dirty="0">
              <a:ea typeface="Helvetica" charset="0"/>
              <a:cs typeface="Helvetica" charset="0"/>
            </a:endParaRPr>
          </a:p>
          <a:p>
            <a:pPr lvl="1"/>
            <a:r>
              <a:rPr lang="en-US" altLang="zh-CN" sz="2400" dirty="0">
                <a:ea typeface="Helvetica Light" charset="0"/>
                <a:cs typeface="Helvetica Light" charset="0"/>
              </a:rPr>
              <a:t>Data-Driven,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DAG,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similar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ontology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400" dirty="0">
                <a:ea typeface="Helvetica Light" charset="0"/>
                <a:cs typeface="Helvetica Light" charset="0"/>
              </a:rPr>
              <a:t>Heuristic: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2400" dirty="0">
                <a:ea typeface="Helvetica Light" charset="0"/>
                <a:cs typeface="Helvetica Light" charset="0"/>
              </a:rPr>
              <a:t>Two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nodes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are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connected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only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3"/>
            <a:r>
              <a:rPr lang="en-US" altLang="zh-CN" sz="2400" dirty="0">
                <a:ea typeface="Helvetica Light" charset="0"/>
                <a:cs typeface="Helvetica Light" charset="0"/>
              </a:rPr>
              <a:t>Closely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Related: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word2vec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3"/>
            <a:r>
              <a:rPr lang="en-US" altLang="zh-CN" sz="2400" dirty="0">
                <a:ea typeface="Helvetica Light" charset="0"/>
                <a:cs typeface="Helvetica Light" charset="0"/>
              </a:rPr>
              <a:t>Co-occur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frequently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2"/>
            <a:r>
              <a:rPr lang="en-US" altLang="zh-CN" sz="2400" dirty="0">
                <a:ea typeface="Helvetica Light" charset="0"/>
                <a:cs typeface="Helvetica Light" charset="0"/>
              </a:rPr>
              <a:t>Links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are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always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pointing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less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frequent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nodes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400" dirty="0" smtClean="0">
                <a:ea typeface="Helvetica Light" charset="0"/>
                <a:cs typeface="Helvetica Light" charset="0"/>
              </a:rPr>
              <a:t>Works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well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practice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/>
            <a:endParaRPr lang="en-US" altLang="zh-CN" sz="2400" dirty="0"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1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400" fontAlgn="base"/>
            <a:r>
              <a:rPr lang="en-US" altLang="zh-CN" sz="3600" b="1" dirty="0" smtClean="0">
                <a:ea typeface="Helvetica" charset="0"/>
                <a:cs typeface="Helvetica" charset="0"/>
              </a:rPr>
              <a:t>LAKI: Inference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472" y="1152676"/>
            <a:ext cx="11031355" cy="1759200"/>
          </a:xfrm>
        </p:spPr>
        <p:txBody>
          <a:bodyPr/>
          <a:lstStyle/>
          <a:p>
            <a:r>
              <a:rPr lang="en-US" altLang="zh-CN" sz="2400" dirty="0">
                <a:ea typeface="Helvetica Light" charset="0"/>
                <a:cs typeface="Helvetica Light" charset="0"/>
              </a:rPr>
              <a:t>When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we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need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inference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？</a:t>
            </a:r>
          </a:p>
          <a:p>
            <a:pPr lvl="1"/>
            <a:r>
              <a:rPr lang="en-US" altLang="zh-CN" sz="2400" dirty="0">
                <a:ea typeface="Helvetica Light" charset="0"/>
                <a:cs typeface="Helvetica Light" charset="0"/>
              </a:rPr>
              <a:t>Expectation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step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model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learning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/>
            <a:r>
              <a:rPr lang="en-US" altLang="zh-CN" sz="2400" dirty="0">
                <a:ea typeface="Helvetica Light" charset="0"/>
                <a:cs typeface="Helvetica Light" charset="0"/>
              </a:rPr>
              <a:t>New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documents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r>
              <a:rPr lang="en-US" altLang="zh-CN" sz="2400" dirty="0">
                <a:ea typeface="Helvetica Light" charset="0"/>
                <a:cs typeface="Helvetica Light" charset="0"/>
              </a:rPr>
              <a:t>Why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slow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358543" y="1961255"/>
            <a:ext cx="8275061" cy="3048000"/>
            <a:chOff x="3438442" y="2041128"/>
            <a:chExt cx="8275061" cy="304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442" y="2041128"/>
              <a:ext cx="8172450" cy="29718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020484" y="3542344"/>
              <a:ext cx="5693019" cy="15467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 sz="1350">
                <a:solidFill>
                  <a:srgbClr val="000000"/>
                </a:solidFill>
              </a:endParaRPr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639152" y="5200866"/>
            <a:ext cx="11031355" cy="136561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ea typeface="Helvetica Light" charset="0"/>
                <a:cs typeface="Helvetica Light" charset="0"/>
              </a:rPr>
              <a:t>Method: Approximate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inference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instead</a:t>
            </a:r>
          </a:p>
          <a:p>
            <a:pPr lvl="1"/>
            <a:r>
              <a:rPr lang="en-US" altLang="zh-CN" sz="2400" dirty="0" smtClean="0">
                <a:ea typeface="Helvetica Light" charset="0"/>
                <a:cs typeface="Helvetica Light" charset="0"/>
              </a:rPr>
              <a:t>Pruning irrelevant nodes using an efficient scoring function</a:t>
            </a:r>
          </a:p>
          <a:p>
            <a:pPr lvl="1"/>
            <a:r>
              <a:rPr lang="en-US" altLang="zh-CN" sz="2400" dirty="0" smtClean="0">
                <a:ea typeface="Helvetica Light" charset="0"/>
                <a:cs typeface="Helvetica Light" charset="0"/>
              </a:rPr>
              <a:t>Gibbs sampling</a:t>
            </a:r>
            <a:endParaRPr lang="zh-CN" altLang="en-US" sz="2400" dirty="0">
              <a:ea typeface="Helvetica Light" charset="0"/>
              <a:cs typeface="Helvetica Light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39152" y="2911876"/>
            <a:ext cx="2593711" cy="226226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2598" lvl="2" indent="-461951">
              <a:buClr>
                <a:schemeClr val="accent2"/>
              </a:buClr>
            </a:pPr>
            <a:r>
              <a:rPr lang="en-US" altLang="zh-CN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NP</a:t>
            </a:r>
            <a:r>
              <a:rPr lang="zh-CN" altLang="en-US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hard</a:t>
            </a:r>
            <a:r>
              <a:rPr lang="zh-CN" altLang="en-US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compute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posterior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probability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for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Noisy-Or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networks</a:t>
            </a:r>
            <a:endParaRPr lang="zh-CN" altLang="en-US" sz="2400" dirty="0"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9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70" y="167358"/>
            <a:ext cx="12295572" cy="738909"/>
          </a:xfrm>
        </p:spPr>
        <p:txBody>
          <a:bodyPr>
            <a:noAutofit/>
          </a:bodyPr>
          <a:lstStyle/>
          <a:p>
            <a:pPr defTabSz="914400" fontAlgn="base"/>
            <a:r>
              <a:rPr lang="en-US" altLang="zh-CN" sz="4000" b="1" dirty="0" smtClean="0">
                <a:ea typeface="Helvetica" charset="0"/>
                <a:cs typeface="Helvetica" charset="0"/>
              </a:rPr>
              <a:t>LAKI: Experiment Setting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59" y="1117165"/>
            <a:ext cx="9145628" cy="5674252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Two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text-related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tasks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evaluate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document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representation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quality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>
              <a:spcBef>
                <a:spcPts val="400"/>
              </a:spcBef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Phrase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relatedness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>
              <a:spcBef>
                <a:spcPts val="400"/>
              </a:spcBef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Document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classification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>
              <a:spcBef>
                <a:spcPts val="400"/>
              </a:spcBef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Two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datasets:</a:t>
            </a:r>
          </a:p>
          <a:p>
            <a:pPr>
              <a:spcBef>
                <a:spcPts val="400"/>
              </a:spcBef>
            </a:pPr>
            <a:r>
              <a:rPr lang="en-US" sz="2400" dirty="0" smtClean="0">
                <a:ea typeface="Helvetica Light" charset="0"/>
                <a:cs typeface="Helvetica Light" charset="0"/>
              </a:rPr>
              <a:t>Methods:</a:t>
            </a:r>
          </a:p>
          <a:p>
            <a:pPr lvl="1">
              <a:spcBef>
                <a:spcPts val="400"/>
              </a:spcBef>
            </a:pPr>
            <a:r>
              <a:rPr lang="en-US" altLang="zh-CN" sz="2400" b="1" dirty="0">
                <a:ea typeface="Helvetica Light" charset="0"/>
                <a:cs typeface="Helvetica Light" charset="0"/>
              </a:rPr>
              <a:t>ESA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(Explicit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Semantic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Analysis)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>
              <a:spcBef>
                <a:spcPts val="400"/>
              </a:spcBef>
            </a:pPr>
            <a:r>
              <a:rPr lang="en-US" sz="2400" b="1" dirty="0" err="1">
                <a:ea typeface="Helvetica Light" charset="0"/>
                <a:cs typeface="Helvetica Light" charset="0"/>
              </a:rPr>
              <a:t>KBLink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uses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link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structure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Wikipedia</a:t>
            </a:r>
            <a:endParaRPr lang="en-US" sz="2400" dirty="0">
              <a:ea typeface="Helvetica Light" charset="0"/>
              <a:cs typeface="Helvetica Light" charset="0"/>
            </a:endParaRPr>
          </a:p>
          <a:p>
            <a:pPr lvl="1">
              <a:spcBef>
                <a:spcPts val="400"/>
              </a:spcBef>
            </a:pPr>
            <a:r>
              <a:rPr lang="en-US" sz="2400" b="1" dirty="0" err="1">
                <a:ea typeface="Helvetica Light" charset="0"/>
                <a:cs typeface="Helvetica Light" charset="0"/>
              </a:rPr>
              <a:t>BoW</a:t>
            </a:r>
            <a:r>
              <a:rPr 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(</a:t>
            </a:r>
            <a:r>
              <a:rPr lang="en-US" sz="2400" dirty="0">
                <a:ea typeface="Helvetica Light" charset="0"/>
                <a:cs typeface="Helvetica Light" charset="0"/>
              </a:rPr>
              <a:t>bag-of-words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)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>
              <a:spcBef>
                <a:spcPts val="400"/>
              </a:spcBef>
            </a:pPr>
            <a:r>
              <a:rPr lang="en-US" sz="2400" b="1" dirty="0" smtClean="0">
                <a:ea typeface="Helvetica Light" charset="0"/>
                <a:cs typeface="Helvetica Light" charset="0"/>
              </a:rPr>
              <a:t>ESA-C: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extends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ESA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by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replacing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Wiki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with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domain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corpus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>
              <a:spcBef>
                <a:spcPts val="400"/>
              </a:spcBef>
            </a:pPr>
            <a:r>
              <a:rPr lang="en-US" altLang="zh-CN" sz="2400" b="1" dirty="0">
                <a:ea typeface="Helvetica Light" charset="0"/>
                <a:cs typeface="Helvetica Light" charset="0"/>
              </a:rPr>
              <a:t>LSA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(Latent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Semantic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Analysis)</a:t>
            </a:r>
            <a:endParaRPr lang="en-US" sz="2400" dirty="0">
              <a:ea typeface="Helvetica Light" charset="0"/>
              <a:cs typeface="Helvetica Light" charset="0"/>
            </a:endParaRPr>
          </a:p>
          <a:p>
            <a:pPr lvl="1">
              <a:spcBef>
                <a:spcPts val="400"/>
              </a:spcBef>
            </a:pPr>
            <a:r>
              <a:rPr lang="en-US" altLang="zh-CN" sz="2400" b="1" dirty="0">
                <a:ea typeface="Helvetica Light" charset="0"/>
                <a:cs typeface="Helvetica Light" charset="0"/>
              </a:rPr>
              <a:t>LDA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(Latent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err="1">
                <a:ea typeface="Helvetica Light" charset="0"/>
                <a:cs typeface="Helvetica Light" charset="0"/>
              </a:rPr>
              <a:t>Dirichlet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Allocation)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>
              <a:spcBef>
                <a:spcPts val="400"/>
              </a:spcBef>
            </a:pPr>
            <a:r>
              <a:rPr lang="en-US" altLang="zh-CN" sz="2400" b="1" dirty="0">
                <a:ea typeface="Helvetica Light" charset="0"/>
                <a:cs typeface="Helvetica Light" charset="0"/>
              </a:rPr>
              <a:t>Word2Vec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neural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network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computing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word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err="1">
                <a:ea typeface="Helvetica Light" charset="0"/>
                <a:cs typeface="Helvetica Light" charset="0"/>
              </a:rPr>
              <a:t>embeddings</a:t>
            </a:r>
            <a:endParaRPr lang="zh-CN" altLang="en-US" sz="2400" dirty="0">
              <a:ea typeface="Helvetica Light" charset="0"/>
              <a:cs typeface="Helvetica Light" charset="0"/>
            </a:endParaRPr>
          </a:p>
          <a:p>
            <a:pPr lvl="1">
              <a:spcBef>
                <a:spcPts val="400"/>
              </a:spcBef>
            </a:pPr>
            <a:r>
              <a:rPr lang="en-US" altLang="zh-CN" sz="2400" b="1" dirty="0">
                <a:ea typeface="Helvetica Light" charset="0"/>
                <a:cs typeface="Helvetica Light" charset="0"/>
              </a:rPr>
              <a:t>EKM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uses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explicit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err="1">
                <a:ea typeface="Helvetica Light" charset="0"/>
                <a:cs typeface="Helvetica Light" charset="0"/>
              </a:rPr>
              <a:t>keyphrase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detection</a:t>
            </a:r>
            <a:endParaRPr lang="en-US" sz="2400" dirty="0">
              <a:ea typeface="Helvetica Light" charset="0"/>
              <a:cs typeface="Helvetica Light" charset="0"/>
            </a:endParaRPr>
          </a:p>
          <a:p>
            <a:pPr lvl="1"/>
            <a:endParaRPr lang="en-US" altLang="zh-CN" sz="2400" dirty="0"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69" y="1515648"/>
            <a:ext cx="5009585" cy="903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0"/>
          <a:stretch/>
        </p:blipFill>
        <p:spPr>
          <a:xfrm>
            <a:off x="6626295" y="2419016"/>
            <a:ext cx="4920732" cy="21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70" y="167358"/>
            <a:ext cx="12295572" cy="738909"/>
          </a:xfrm>
        </p:spPr>
        <p:txBody>
          <a:bodyPr>
            <a:noAutofit/>
          </a:bodyPr>
          <a:lstStyle/>
          <a:p>
            <a:pPr defTabSz="914400" fontAlgn="base"/>
            <a:r>
              <a:rPr lang="en-US" altLang="zh-CN" sz="4000" b="1" dirty="0" smtClean="0">
                <a:ea typeface="Helvetica" charset="0"/>
                <a:cs typeface="Helvetica" charset="0"/>
              </a:rPr>
              <a:t>LAKI: Experimental Results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59" y="1117165"/>
            <a:ext cx="9145628" cy="5674252"/>
          </a:xfrm>
        </p:spPr>
        <p:txBody>
          <a:bodyPr/>
          <a:lstStyle/>
          <a:p>
            <a:pPr defTabSz="914400" fontAlgn="base"/>
            <a:r>
              <a:rPr lang="en-US" altLang="zh-CN" sz="2400" b="1" dirty="0">
                <a:ea typeface="Helvetica" charset="0"/>
                <a:cs typeface="Helvetica" charset="0"/>
              </a:rPr>
              <a:t>Phrase</a:t>
            </a:r>
            <a:r>
              <a:rPr lang="zh-CN" altLang="en-US" sz="2400" b="1" dirty="0">
                <a:ea typeface="Helvetica" charset="0"/>
                <a:cs typeface="Helvetica" charset="0"/>
              </a:rPr>
              <a:t> </a:t>
            </a:r>
            <a:r>
              <a:rPr lang="en-US" altLang="zh-CN" sz="2400" b="1" dirty="0">
                <a:ea typeface="Helvetica" charset="0"/>
                <a:cs typeface="Helvetica" charset="0"/>
              </a:rPr>
              <a:t>Relatedness</a:t>
            </a:r>
            <a:r>
              <a:rPr lang="zh-CN" altLang="en-US" sz="2400" b="1" dirty="0">
                <a:ea typeface="Helvetica" charset="0"/>
                <a:cs typeface="Helvetica" charset="0"/>
              </a:rPr>
              <a:t> </a:t>
            </a:r>
            <a:r>
              <a:rPr lang="en-US" altLang="zh-CN" sz="2400" b="1" dirty="0" smtClean="0">
                <a:ea typeface="Helvetica" charset="0"/>
                <a:cs typeface="Helvetica" charset="0"/>
              </a:rPr>
              <a:t>Correlation</a:t>
            </a:r>
          </a:p>
          <a:p>
            <a:pPr defTabSz="914400" fontAlgn="base"/>
            <a:endParaRPr lang="en-US" altLang="zh-CN" sz="2400" b="1" dirty="0" smtClean="0">
              <a:ea typeface="Helvetica" charset="0"/>
              <a:cs typeface="Helvetica" charset="0"/>
            </a:endParaRPr>
          </a:p>
          <a:p>
            <a:pPr defTabSz="914400" fontAlgn="base"/>
            <a:endParaRPr lang="en-US" altLang="zh-CN" sz="2400" b="1" dirty="0">
              <a:ea typeface="Helvetica" charset="0"/>
              <a:cs typeface="Helvetica" charset="0"/>
            </a:endParaRPr>
          </a:p>
          <a:p>
            <a:pPr marL="0" indent="0" defTabSz="914400" fontAlgn="base">
              <a:buNone/>
            </a:pPr>
            <a:endParaRPr lang="en-US" altLang="zh-CN" sz="2400" b="1" dirty="0">
              <a:ea typeface="Helvetica" charset="0"/>
              <a:cs typeface="Helvetica" charset="0"/>
            </a:endParaRPr>
          </a:p>
          <a:p>
            <a:pPr defTabSz="914400" fontAlgn="base"/>
            <a:r>
              <a:rPr lang="en-US" altLang="zh-CN" sz="2400" b="1" dirty="0" smtClean="0">
                <a:ea typeface="Helvetica" charset="0"/>
                <a:cs typeface="Helvetica" charset="0"/>
              </a:rPr>
              <a:t>Document</a:t>
            </a:r>
            <a:r>
              <a:rPr lang="zh-CN" altLang="en-US" sz="2400" b="1" dirty="0" smtClean="0">
                <a:ea typeface="Helvetica" charset="0"/>
                <a:cs typeface="Helvetica" charset="0"/>
              </a:rPr>
              <a:t> </a:t>
            </a:r>
            <a:r>
              <a:rPr lang="en-US" altLang="zh-CN" sz="2400" b="1" dirty="0" smtClean="0">
                <a:ea typeface="Helvetica" charset="0"/>
                <a:cs typeface="Helvetica" charset="0"/>
              </a:rPr>
              <a:t>Classification</a:t>
            </a:r>
          </a:p>
          <a:p>
            <a:pPr defTabSz="914400" fontAlgn="base"/>
            <a:endParaRPr lang="en-US" sz="2400" b="1" dirty="0">
              <a:ea typeface="Helvetica" charset="0"/>
              <a:cs typeface="Helvetica" charset="0"/>
            </a:endParaRPr>
          </a:p>
          <a:p>
            <a:pPr defTabSz="914400" fontAlgn="base"/>
            <a:endParaRPr lang="en-US" sz="2400" b="1" dirty="0" smtClean="0">
              <a:ea typeface="Helvetica" charset="0"/>
              <a:cs typeface="Helvetica" charset="0"/>
            </a:endParaRPr>
          </a:p>
          <a:p>
            <a:pPr defTabSz="914400" fontAlgn="base"/>
            <a:endParaRPr lang="en-US" sz="2400" b="1" dirty="0" smtClean="0">
              <a:ea typeface="Helvetica" charset="0"/>
              <a:cs typeface="Helvetica" charset="0"/>
            </a:endParaRPr>
          </a:p>
          <a:p>
            <a:pPr defTabSz="914400" fontAlgn="base"/>
            <a:r>
              <a:rPr lang="en-US" altLang="zh-CN" sz="2400" b="1" dirty="0">
                <a:ea typeface="Helvetica" charset="0"/>
                <a:cs typeface="Helvetica" charset="0"/>
              </a:rPr>
              <a:t>Time</a:t>
            </a:r>
            <a:r>
              <a:rPr lang="zh-CN" altLang="en-US" sz="2400" b="1" dirty="0">
                <a:ea typeface="Helvetica" charset="0"/>
                <a:cs typeface="Helvetica" charset="0"/>
              </a:rPr>
              <a:t> </a:t>
            </a:r>
            <a:r>
              <a:rPr lang="en-US" altLang="zh-CN" sz="2400" b="1" dirty="0">
                <a:ea typeface="Helvetica" charset="0"/>
                <a:cs typeface="Helvetica" charset="0"/>
              </a:rPr>
              <a:t>Complexity</a:t>
            </a:r>
            <a:endParaRPr lang="en-US" sz="2400" b="1" dirty="0">
              <a:ea typeface="Helvetica" charset="0"/>
              <a:cs typeface="Helvetica" charset="0"/>
            </a:endParaRPr>
          </a:p>
          <a:p>
            <a:pPr defTabSz="914400" fontAlgn="base"/>
            <a:endParaRPr lang="en-US" sz="2400" b="1" dirty="0">
              <a:ea typeface="Helvetica" charset="0"/>
              <a:cs typeface="Helvetica" charset="0"/>
            </a:endParaRPr>
          </a:p>
          <a:p>
            <a:pPr>
              <a:spcBef>
                <a:spcPts val="400"/>
              </a:spcBef>
            </a:pPr>
            <a:endParaRPr lang="en-US" sz="2400" dirty="0">
              <a:ea typeface="Helvetica Light" charset="0"/>
              <a:cs typeface="Helvetica Light" charset="0"/>
            </a:endParaRPr>
          </a:p>
          <a:p>
            <a:pPr lvl="1"/>
            <a:endParaRPr lang="en-US" altLang="zh-CN" sz="2400" dirty="0">
              <a:ea typeface="Helvetica Light" charset="0"/>
              <a:cs typeface="Helvetica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614" y="1150178"/>
            <a:ext cx="5413159" cy="2100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970" y="3208751"/>
            <a:ext cx="5673505" cy="2002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69" y="5087852"/>
            <a:ext cx="6287983" cy="180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Information Network Analysis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459860"/>
          </a:xfrm>
        </p:spPr>
        <p:txBody>
          <a:bodyPr/>
          <a:lstStyle/>
          <a:p>
            <a:r>
              <a:rPr kumimoji="1" lang="en-US" altLang="zh-CN" dirty="0" smtClean="0"/>
              <a:t>A </a:t>
            </a:r>
            <a:r>
              <a:rPr kumimoji="1" lang="en-US" altLang="zh-CN" dirty="0"/>
              <a:t>lot of interesting problems</a:t>
            </a:r>
          </a:p>
          <a:p>
            <a:pPr lvl="1"/>
            <a:r>
              <a:rPr kumimoji="1" lang="en-US" altLang="zh-CN" dirty="0"/>
              <a:t>Node classification</a:t>
            </a:r>
          </a:p>
          <a:p>
            <a:pPr lvl="1"/>
            <a:r>
              <a:rPr kumimoji="1" lang="en-US" altLang="zh-CN" dirty="0"/>
              <a:t>Link prediction</a:t>
            </a:r>
          </a:p>
          <a:p>
            <a:pPr lvl="1"/>
            <a:r>
              <a:rPr kumimoji="1" lang="en-US" altLang="zh-CN" dirty="0"/>
              <a:t>Visualization</a:t>
            </a:r>
          </a:p>
          <a:p>
            <a:r>
              <a:rPr kumimoji="1" lang="en-US" altLang="zh-CN" dirty="0"/>
              <a:t>Input of most algorithms</a:t>
            </a:r>
          </a:p>
          <a:p>
            <a:pPr lvl="1"/>
            <a:r>
              <a:rPr kumimoji="1" lang="en-US" altLang="zh-CN" dirty="0"/>
              <a:t>Low-dimensional feature vector of every vertex</a:t>
            </a:r>
          </a:p>
          <a:p>
            <a:r>
              <a:rPr kumimoji="1" lang="en-US" altLang="zh-CN" dirty="0"/>
              <a:t>How to get the feature vectors?</a:t>
            </a:r>
          </a:p>
          <a:p>
            <a:pPr lvl="1"/>
            <a:r>
              <a:rPr kumimoji="1" lang="en-US" altLang="zh-CN" dirty="0"/>
              <a:t>From the context information of vertices</a:t>
            </a:r>
          </a:p>
          <a:p>
            <a:pPr lvl="1"/>
            <a:r>
              <a:rPr kumimoji="1" lang="en-US" altLang="zh-CN" dirty="0"/>
              <a:t>From the network structure</a:t>
            </a:r>
          </a:p>
          <a:p>
            <a:r>
              <a:rPr kumimoji="1" lang="en-US" altLang="zh-CN" dirty="0"/>
              <a:t>How?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623" y="1352868"/>
            <a:ext cx="2214563" cy="1813173"/>
          </a:xfrm>
          <a:prstGeom prst="rect">
            <a:avLst/>
          </a:prstGeom>
        </p:spPr>
      </p:pic>
      <p:pic>
        <p:nvPicPr>
          <p:cNvPr id="5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266" y="4592961"/>
            <a:ext cx="690563" cy="690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93" y="5165828"/>
            <a:ext cx="537905" cy="5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18" y="110386"/>
            <a:ext cx="8941688" cy="3125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6836" y="221383"/>
            <a:ext cx="3811505" cy="738909"/>
          </a:xfrm>
        </p:spPr>
        <p:txBody>
          <a:bodyPr>
            <a:noAutofit/>
          </a:bodyPr>
          <a:lstStyle/>
          <a:p>
            <a:pPr defTabSz="914400" fontAlgn="base"/>
            <a:r>
              <a:rPr lang="en-US" altLang="zh-CN" sz="4000" b="1" dirty="0" smtClean="0">
                <a:ea typeface="Helvetica" charset="0"/>
                <a:cs typeface="Helvetica" charset="0"/>
              </a:rPr>
              <a:t>Case Study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336" y="1475305"/>
            <a:ext cx="2560740" cy="1689408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Query on phrases </a:t>
            </a:r>
          </a:p>
          <a:p>
            <a:pPr lvl="1">
              <a:spcBef>
                <a:spcPts val="400"/>
              </a:spcBef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Academia</a:t>
            </a:r>
          </a:p>
          <a:p>
            <a:pPr lvl="1">
              <a:spcBef>
                <a:spcPts val="400"/>
              </a:spcBef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Yelp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47" y="3346735"/>
            <a:ext cx="9339852" cy="337093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85336" y="3710779"/>
            <a:ext cx="2547159" cy="2265087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Query on short documents (paper titles or sentences) </a:t>
            </a:r>
          </a:p>
          <a:p>
            <a:pPr lvl="1">
              <a:spcBef>
                <a:spcPts val="400"/>
              </a:spcBef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Academia</a:t>
            </a:r>
          </a:p>
          <a:p>
            <a:pPr lvl="1">
              <a:spcBef>
                <a:spcPts val="400"/>
              </a:spcBef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Yelp</a:t>
            </a:r>
          </a:p>
        </p:txBody>
      </p:sp>
    </p:spTree>
    <p:extLst>
      <p:ext uri="{BB962C8B-B14F-4D97-AF65-F5344CB8AC3E}">
        <p14:creationId xmlns:p14="http://schemas.microsoft.com/office/powerpoint/2010/main" val="322188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463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214980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 smtClean="0"/>
              <a:t>Outline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84" y="1151439"/>
            <a:ext cx="11006273" cy="5295249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Learning </a:t>
            </a:r>
            <a:r>
              <a:rPr kumimoji="1" lang="en-US" altLang="zh-CN" dirty="0" err="1" smtClean="0"/>
              <a:t>Embeddings</a:t>
            </a:r>
            <a:r>
              <a:rPr kumimoji="1" lang="en-US" altLang="zh-CN" dirty="0" smtClean="0"/>
              <a:t> in Networks and Text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LINE: </a:t>
            </a:r>
            <a:r>
              <a:rPr kumimoji="1" lang="en-US" altLang="zh-CN" dirty="0"/>
              <a:t>Large-scale Information Network </a:t>
            </a:r>
            <a:r>
              <a:rPr kumimoji="1" lang="en-US" altLang="zh-CN" dirty="0" smtClean="0"/>
              <a:t>Embedding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Biological Relationship Discovery with Network Embedding</a:t>
            </a:r>
            <a:endParaRPr kumimoji="1" lang="en-US" altLang="zh-CN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LAKI: </a:t>
            </a:r>
            <a:r>
              <a:rPr lang="en-US" altLang="zh-CN" dirty="0"/>
              <a:t>Representing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 err="1"/>
              <a:t>Keyphrase</a:t>
            </a:r>
            <a:r>
              <a:rPr lang="zh-CN" altLang="en-US" dirty="0"/>
              <a:t> </a:t>
            </a:r>
            <a:r>
              <a:rPr lang="en-US" altLang="zh-CN" dirty="0" smtClean="0"/>
              <a:t>Inference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MetaPAD</a:t>
            </a:r>
            <a:r>
              <a:rPr kumimoji="1" lang="en-US" altLang="zh-CN" dirty="0" smtClean="0"/>
              <a:t>: </a:t>
            </a:r>
            <a:r>
              <a:rPr lang="en-US" dirty="0"/>
              <a:t>Meta </a:t>
            </a:r>
            <a:r>
              <a:rPr lang="en-US" dirty="0" smtClean="0"/>
              <a:t>Pattern </a:t>
            </a:r>
            <a:r>
              <a:rPr lang="en-US" dirty="0"/>
              <a:t>Discovery from Massive Text Corpora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TextCube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EventCube</a:t>
            </a:r>
            <a:r>
              <a:rPr kumimoji="1" lang="en-US" altLang="zh-CN" dirty="0" smtClean="0"/>
              <a:t> and </a:t>
            </a:r>
            <a:r>
              <a:rPr kumimoji="1" lang="en-US" altLang="zh-CN" dirty="0" err="1" smtClean="0"/>
              <a:t>CaseOLAP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Summary</a:t>
            </a:r>
            <a:endParaRPr kumimoji="1" lang="en-US" altLang="zh-CN" dirty="0"/>
          </a:p>
        </p:txBody>
      </p:sp>
      <p:sp>
        <p:nvSpPr>
          <p:cNvPr id="5" name="Striped Right Arrow 4"/>
          <p:cNvSpPr/>
          <p:nvPr/>
        </p:nvSpPr>
        <p:spPr>
          <a:xfrm rot="9241136">
            <a:off x="10299846" y="4273432"/>
            <a:ext cx="453742" cy="406856"/>
          </a:xfrm>
          <a:prstGeom prst="stripedRightArrow">
            <a:avLst/>
          </a:prstGeom>
          <a:solidFill>
            <a:srgbClr val="E4831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364"/>
            <a:ext cx="12192000" cy="105692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 err="1" smtClean="0"/>
              <a:t>MetaPAD</a:t>
            </a:r>
            <a:r>
              <a:rPr lang="en-US" sz="4000" dirty="0" smtClean="0"/>
              <a:t>: </a:t>
            </a:r>
            <a:r>
              <a:rPr lang="en-US" sz="4000" dirty="0"/>
              <a:t>Meta Pattern-driven Attribute Discovery from </a:t>
            </a:r>
            <a:r>
              <a:rPr lang="en-US" sz="4000" dirty="0" smtClean="0"/>
              <a:t>Massive Text </a:t>
            </a:r>
            <a:r>
              <a:rPr lang="en-US" sz="4000" dirty="0"/>
              <a:t>Corpora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296" y="1149284"/>
            <a:ext cx="9983670" cy="1573427"/>
          </a:xfrm>
        </p:spPr>
        <p:txBody>
          <a:bodyPr/>
          <a:lstStyle/>
          <a:p>
            <a:r>
              <a:rPr lang="en-US" altLang="zh-CN" sz="2400" dirty="0" err="1" smtClean="0">
                <a:ea typeface="Corbel" charset="0"/>
                <a:cs typeface="Corbel" charset="0"/>
              </a:rPr>
              <a:t>Meng</a:t>
            </a:r>
            <a:r>
              <a:rPr lang="en-US" altLang="zh-CN" sz="2400" dirty="0" smtClean="0">
                <a:ea typeface="Corbel" charset="0"/>
                <a:cs typeface="Corbel" charset="0"/>
              </a:rPr>
              <a:t> Jiang, </a:t>
            </a:r>
            <a:r>
              <a:rPr lang="en-US" altLang="zh-CN" sz="2400" dirty="0" err="1" smtClean="0">
                <a:ea typeface="Corbel" charset="0"/>
                <a:cs typeface="Corbel" charset="0"/>
              </a:rPr>
              <a:t>Jingbo</a:t>
            </a:r>
            <a:r>
              <a:rPr lang="en-US" altLang="zh-CN" sz="2400" dirty="0" smtClean="0"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ea typeface="Corbel" charset="0"/>
                <a:cs typeface="Corbel" charset="0"/>
              </a:rPr>
              <a:t>Shang,</a:t>
            </a:r>
            <a:r>
              <a:rPr lang="zh-CN" altLang="en-US" sz="2400" dirty="0"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ea typeface="Corbel" charset="0"/>
                <a:cs typeface="Corbel" charset="0"/>
              </a:rPr>
              <a:t>Xiang</a:t>
            </a:r>
            <a:r>
              <a:rPr lang="zh-CN" altLang="en-US" sz="2400" dirty="0"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ea typeface="Corbel" charset="0"/>
                <a:cs typeface="Corbel" charset="0"/>
              </a:rPr>
              <a:t>Ren,</a:t>
            </a:r>
            <a:r>
              <a:rPr lang="zh-CN" altLang="en-US" sz="2400" dirty="0"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ea typeface="Corbel" charset="0"/>
                <a:cs typeface="Corbel" charset="0"/>
              </a:rPr>
              <a:t>Taylor</a:t>
            </a:r>
            <a:r>
              <a:rPr lang="zh-CN" altLang="en-US" sz="2400" dirty="0" smtClean="0"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ea typeface="Corbel" charset="0"/>
                <a:cs typeface="Corbel" charset="0"/>
              </a:rPr>
              <a:t>Cassidy,</a:t>
            </a:r>
            <a:r>
              <a:rPr lang="zh-CN" altLang="en-US" sz="2400" dirty="0"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ea typeface="Corbel" charset="0"/>
                <a:cs typeface="Corbel" charset="0"/>
              </a:rPr>
              <a:t>Lance</a:t>
            </a:r>
            <a:r>
              <a:rPr lang="zh-CN" altLang="en-US" sz="2400" dirty="0"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ea typeface="Corbel" charset="0"/>
                <a:cs typeface="Corbel" charset="0"/>
              </a:rPr>
              <a:t>Kaplan,</a:t>
            </a:r>
            <a:r>
              <a:rPr lang="zh-CN" altLang="en-US" sz="2400" dirty="0"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ea typeface="Corbel" charset="0"/>
                <a:cs typeface="Corbel" charset="0"/>
              </a:rPr>
              <a:t>Timothy</a:t>
            </a:r>
            <a:r>
              <a:rPr lang="zh-CN" altLang="en-US" sz="2400" dirty="0" smtClean="0">
                <a:ea typeface="Corbel" charset="0"/>
                <a:cs typeface="Corbel" charset="0"/>
              </a:rPr>
              <a:t> </a:t>
            </a:r>
            <a:r>
              <a:rPr lang="en-US" altLang="zh-CN" sz="2400" dirty="0" err="1" smtClean="0">
                <a:ea typeface="Corbel" charset="0"/>
                <a:cs typeface="Corbel" charset="0"/>
              </a:rPr>
              <a:t>Hanratty</a:t>
            </a:r>
            <a:r>
              <a:rPr lang="en-US" altLang="zh-CN" sz="2400" dirty="0" smtClean="0">
                <a:ea typeface="Corbel" charset="0"/>
                <a:cs typeface="Corbel" charset="0"/>
              </a:rPr>
              <a:t>, </a:t>
            </a:r>
            <a:r>
              <a:rPr lang="en-US" altLang="zh-CN" sz="2400" dirty="0">
                <a:ea typeface="Corbel" charset="0"/>
                <a:cs typeface="Corbel" charset="0"/>
              </a:rPr>
              <a:t>and</a:t>
            </a:r>
            <a:r>
              <a:rPr lang="zh-CN" altLang="en-US" sz="2400" dirty="0"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ea typeface="Corbel" charset="0"/>
                <a:cs typeface="Corbel" charset="0"/>
              </a:rPr>
              <a:t>Jiawei</a:t>
            </a:r>
            <a:r>
              <a:rPr lang="zh-CN" altLang="en-US" sz="2400" dirty="0" smtClean="0"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ea typeface="Corbel" charset="0"/>
                <a:cs typeface="Corbel" charset="0"/>
              </a:rPr>
              <a:t>Han, </a:t>
            </a:r>
            <a:r>
              <a:rPr lang="zh-CN" altLang="en-US" sz="2400" dirty="0" smtClean="0"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ea typeface="Corbel" charset="0"/>
                <a:cs typeface="Corbel" charset="0"/>
              </a:rPr>
              <a:t>“</a:t>
            </a:r>
            <a:r>
              <a:rPr lang="en-US" sz="2400" dirty="0" err="1" smtClean="0"/>
              <a:t>MetaPAD</a:t>
            </a:r>
            <a:r>
              <a:rPr lang="en-US" sz="2400" dirty="0"/>
              <a:t>: Meta Pattern-driven Attribute Discovery from Massive Text </a:t>
            </a:r>
            <a:r>
              <a:rPr lang="en-US" sz="2400" dirty="0" smtClean="0"/>
              <a:t>Corpora”, s</a:t>
            </a:r>
            <a:r>
              <a:rPr lang="en-US" altLang="zh-CN" sz="2400" dirty="0" smtClean="0">
                <a:ea typeface="Corbel" charset="0"/>
                <a:cs typeface="Corbel" charset="0"/>
              </a:rPr>
              <a:t>ubmitted</a:t>
            </a:r>
            <a:r>
              <a:rPr lang="zh-CN" altLang="en-US" sz="2400" dirty="0" smtClean="0"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ea typeface="Corbel" charset="0"/>
                <a:cs typeface="Corbel" charset="0"/>
              </a:rPr>
              <a:t>in 2017</a:t>
            </a:r>
            <a:endParaRPr lang="en-US" altLang="zh-CN" sz="2400" dirty="0">
              <a:ea typeface="Corbel" charset="0"/>
              <a:cs typeface="Corbel" charset="0"/>
            </a:endParaRPr>
          </a:p>
          <a:p>
            <a:r>
              <a:rPr lang="en-US" altLang="zh-CN" sz="2400" dirty="0" smtClean="0"/>
              <a:t>Motivation:</a:t>
            </a:r>
            <a:endParaRPr kumimoji="1" lang="en-US" altLang="zh-CN" sz="2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2872637" y="3196491"/>
            <a:ext cx="6685936" cy="980984"/>
            <a:chOff x="3566503" y="3705580"/>
            <a:chExt cx="6685936" cy="980984"/>
          </a:xfrm>
        </p:grpSpPr>
        <p:sp>
          <p:nvSpPr>
            <p:cNvPr id="7" name="Rounded Rectangle 6"/>
            <p:cNvSpPr/>
            <p:nvPr/>
          </p:nvSpPr>
          <p:spPr>
            <a:xfrm>
              <a:off x="7634931" y="3822570"/>
              <a:ext cx="2617508" cy="42469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CN" sz="1800" dirty="0">
                  <a:solidFill>
                    <a:srgbClr val="1F497D"/>
                  </a:solidFill>
                </a:rPr>
                <a:t>Burkina</a:t>
              </a:r>
              <a:r>
                <a:rPr lang="zh-CN" altLang="en-US" sz="1800" dirty="0">
                  <a:solidFill>
                    <a:srgbClr val="1F497D"/>
                  </a:solidFill>
                </a:rPr>
                <a:t> </a:t>
              </a:r>
              <a:r>
                <a:rPr lang="en-US" altLang="zh-CN" sz="1800" dirty="0">
                  <a:solidFill>
                    <a:srgbClr val="1F497D"/>
                  </a:solidFill>
                </a:rPr>
                <a:t>Faso:</a:t>
              </a:r>
              <a:r>
                <a:rPr lang="zh-CN" altLang="en-US" sz="1800" dirty="0">
                  <a:solidFill>
                    <a:srgbClr val="1F497D"/>
                  </a:solidFill>
                </a:rPr>
                <a:t> </a:t>
              </a:r>
              <a:r>
                <a:rPr lang="en-US" altLang="zh-CN" sz="1800" dirty="0">
                  <a:solidFill>
                    <a:srgbClr val="1F497D"/>
                  </a:solidFill>
                </a:rPr>
                <a:t>$C</a:t>
              </a:r>
              <a:r>
                <a:rPr lang="en-US" altLang="zh-CN" sz="1400" dirty="0">
                  <a:solidFill>
                    <a:srgbClr val="1F497D"/>
                  </a:solidFill>
                </a:rPr>
                <a:t>OUNTRY</a:t>
              </a:r>
              <a:endParaRPr lang="en-US" sz="1400" dirty="0">
                <a:solidFill>
                  <a:srgbClr val="1F497D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66503" y="3755419"/>
              <a:ext cx="2361061" cy="63898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CN" sz="1800" dirty="0">
                  <a:solidFill>
                    <a:srgbClr val="F79646">
                      <a:lumMod val="75000"/>
                    </a:srgbClr>
                  </a:solidFill>
                </a:rPr>
                <a:t>Blaise</a:t>
              </a:r>
              <a:r>
                <a:rPr lang="zh-CN" altLang="en-US" sz="1800" dirty="0">
                  <a:solidFill>
                    <a:srgbClr val="F79646">
                      <a:lumMod val="75000"/>
                    </a:srgbClr>
                  </a:solidFill>
                </a:rPr>
                <a:t> </a:t>
              </a:r>
              <a:r>
                <a:rPr lang="en-US" altLang="zh-CN" sz="1800" dirty="0" err="1">
                  <a:solidFill>
                    <a:srgbClr val="F79646">
                      <a:lumMod val="75000"/>
                    </a:srgbClr>
                  </a:solidFill>
                </a:rPr>
                <a:t>Compaor</a:t>
              </a:r>
              <a:r>
                <a:rPr lang="en-US" altLang="zh-CN" sz="1800" dirty="0" err="1">
                  <a:solidFill>
                    <a:srgbClr val="F79646">
                      <a:lumMod val="75000"/>
                    </a:srgbClr>
                  </a:solidFill>
                  <a:ea typeface="Corbel" charset="0"/>
                  <a:cs typeface="Corbel" charset="0"/>
                </a:rPr>
                <a:t>é</a:t>
              </a:r>
              <a:r>
                <a:rPr lang="en-US" altLang="zh-CN" sz="1800" dirty="0">
                  <a:solidFill>
                    <a:srgbClr val="F79646">
                      <a:lumMod val="75000"/>
                    </a:srgbClr>
                  </a:solidFill>
                </a:rPr>
                <a:t>:</a:t>
              </a:r>
              <a:r>
                <a:rPr lang="zh-CN" altLang="en-US" sz="1800" dirty="0">
                  <a:solidFill>
                    <a:srgbClr val="F79646">
                      <a:lumMod val="75000"/>
                    </a:srgbClr>
                  </a:solidFill>
                </a:rPr>
                <a:t> </a:t>
              </a:r>
              <a:r>
                <a:rPr lang="en-US" altLang="zh-CN" sz="1800" dirty="0">
                  <a:solidFill>
                    <a:srgbClr val="F79646">
                      <a:lumMod val="75000"/>
                    </a:srgbClr>
                  </a:solidFill>
                </a:rPr>
                <a:t>$P</a:t>
              </a:r>
              <a:r>
                <a:rPr lang="en-US" altLang="zh-CN" sz="1400" dirty="0">
                  <a:solidFill>
                    <a:srgbClr val="F79646">
                      <a:lumMod val="75000"/>
                    </a:srgbClr>
                  </a:solidFill>
                </a:rPr>
                <a:t>ERSON</a:t>
              </a:r>
              <a:r>
                <a:rPr lang="en-US" altLang="zh-CN" sz="1800" dirty="0">
                  <a:solidFill>
                    <a:srgbClr val="F79646">
                      <a:lumMod val="75000"/>
                    </a:srgbClr>
                  </a:solidFill>
                </a:rPr>
                <a:t>.P</a:t>
              </a:r>
              <a:r>
                <a:rPr lang="en-US" altLang="zh-CN" sz="1400" dirty="0">
                  <a:solidFill>
                    <a:srgbClr val="F79646">
                      <a:lumMod val="75000"/>
                    </a:srgbClr>
                  </a:solidFill>
                </a:rPr>
                <a:t>OLITICIAN</a:t>
              </a:r>
              <a:endParaRPr lang="en-US" sz="1400" dirty="0">
                <a:solidFill>
                  <a:srgbClr val="F79646">
                    <a:lumMod val="75000"/>
                  </a:srgb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86839" y="3705580"/>
              <a:ext cx="8258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prstClr val="black"/>
                  </a:solidFill>
                </a:rPr>
                <a:t>age:65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34931" y="4317232"/>
              <a:ext cx="22177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prstClr val="black"/>
                  </a:solidFill>
                </a:rPr>
                <a:t>population:</a:t>
              </a:r>
              <a:r>
                <a:rPr lang="zh-CN" altLang="en-US" sz="1800" dirty="0">
                  <a:solidFill>
                    <a:prstClr val="black"/>
                  </a:solidFill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</a:rPr>
                <a:t>17</a:t>
              </a:r>
              <a:r>
                <a:rPr lang="zh-CN" altLang="en-US" sz="1800" dirty="0">
                  <a:solidFill>
                    <a:prstClr val="black"/>
                  </a:solidFill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</a:rPr>
                <a:t>million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976908" y="4088813"/>
              <a:ext cx="1673953" cy="2626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622135" y="4306516"/>
              <a:ext cx="1085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prstClr val="black"/>
                  </a:solidFill>
                </a:rPr>
                <a:t>president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655109" y="2437760"/>
            <a:ext cx="7197545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altLang="zh-CN" sz="2000" dirty="0">
                <a:solidFill>
                  <a:prstClr val="black"/>
                </a:solidFill>
              </a:rPr>
              <a:t>Given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a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</a:rPr>
              <a:t>sentence in a large corpus,</a:t>
            </a:r>
            <a:r>
              <a:rPr lang="zh-CN" altLang="en-US" sz="2000" dirty="0" smtClean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</a:rPr>
              <a:t>“President Blaise </a:t>
            </a:r>
            <a:r>
              <a:rPr lang="en-US" sz="2000" dirty="0" err="1">
                <a:solidFill>
                  <a:prstClr val="black"/>
                </a:solidFill>
              </a:rPr>
              <a:t>Compaor</a:t>
            </a:r>
            <a:r>
              <a:rPr lang="en-US" altLang="zh-CN" sz="2000" dirty="0" err="1">
                <a:solidFill>
                  <a:prstClr val="black"/>
                </a:solidFill>
                <a:ea typeface="Corbel" charset="0"/>
                <a:cs typeface="Corbel" charset="0"/>
              </a:rPr>
              <a:t>é</a:t>
            </a:r>
            <a:r>
              <a:rPr lang="en-US" sz="2000" dirty="0" err="1">
                <a:solidFill>
                  <a:prstClr val="black"/>
                </a:solidFill>
              </a:rPr>
              <a:t>’s</a:t>
            </a:r>
            <a:r>
              <a:rPr lang="en-US" sz="2000" dirty="0">
                <a:solidFill>
                  <a:prstClr val="black"/>
                </a:solidFill>
              </a:rPr>
              <a:t> government of </a:t>
            </a:r>
            <a:r>
              <a:rPr lang="en-US" sz="2000" b="1" dirty="0">
                <a:solidFill>
                  <a:prstClr val="black"/>
                </a:solidFill>
              </a:rPr>
              <a:t>Burkina Faso </a:t>
            </a:r>
            <a:r>
              <a:rPr lang="en-US" sz="2000" dirty="0">
                <a:solidFill>
                  <a:prstClr val="black"/>
                </a:solidFill>
              </a:rPr>
              <a:t>was founded</a:t>
            </a:r>
            <a:r>
              <a:rPr lang="mr-IN" sz="2000" dirty="0">
                <a:solidFill>
                  <a:prstClr val="black"/>
                </a:solidFill>
              </a:rPr>
              <a:t>…</a:t>
            </a:r>
            <a:r>
              <a:rPr lang="en-US" sz="2000" dirty="0">
                <a:solidFill>
                  <a:prstClr val="black"/>
                </a:solidFill>
              </a:rPr>
              <a:t>”,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mr-IN" altLang="zh-CN" sz="2000" dirty="0">
                <a:solidFill>
                  <a:prstClr val="black"/>
                </a:solidFill>
              </a:rPr>
              <a:t>…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654" y="1618154"/>
            <a:ext cx="1870262" cy="198476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92977" y="3096990"/>
            <a:ext cx="2043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altLang="zh-CN" sz="2400" dirty="0" smtClean="0">
                <a:solidFill>
                  <a:prstClr val="black"/>
                </a:solidFill>
              </a:rPr>
              <a:t>We may find: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64582" y="3994716"/>
            <a:ext cx="4469145" cy="51390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Attribute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Discovery: Two tasks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589184" y="4557563"/>
            <a:ext cx="5139207" cy="161152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/>
              <a:t>Task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2:</a:t>
            </a:r>
            <a:r>
              <a:rPr lang="zh-CN" altLang="en-US" sz="2000" dirty="0"/>
              <a:t> </a:t>
            </a:r>
            <a:r>
              <a:rPr lang="en-US" sz="2000" dirty="0"/>
              <a:t>⟨entity type, attribute name⟩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	</a:t>
            </a:r>
            <a:r>
              <a:rPr lang="en-US" sz="2000" dirty="0"/>
              <a:t>⟨</a:t>
            </a:r>
            <a:r>
              <a:rPr lang="en-US" altLang="zh-CN" sz="2000" dirty="0"/>
              <a:t>$COUNTRY,</a:t>
            </a:r>
            <a:r>
              <a:rPr lang="en-US" sz="2000" dirty="0"/>
              <a:t> president⟩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	</a:t>
            </a:r>
            <a:r>
              <a:rPr lang="en-US" sz="2000" dirty="0"/>
              <a:t>⟨</a:t>
            </a:r>
            <a:r>
              <a:rPr lang="en-US" altLang="zh-CN" sz="2000" dirty="0"/>
              <a:t>$COUNTRY,</a:t>
            </a:r>
            <a:r>
              <a:rPr lang="en-US" sz="2000" dirty="0"/>
              <a:t> </a:t>
            </a:r>
            <a:r>
              <a:rPr lang="en-US" altLang="zh-CN" sz="2000" dirty="0"/>
              <a:t>population</a:t>
            </a:r>
            <a:r>
              <a:rPr lang="en-US" sz="2000" dirty="0"/>
              <a:t>⟩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	</a:t>
            </a:r>
            <a:r>
              <a:rPr lang="en-US" sz="2000" dirty="0"/>
              <a:t>⟨</a:t>
            </a:r>
            <a:r>
              <a:rPr lang="en-US" altLang="zh-CN" sz="2000" dirty="0"/>
              <a:t>$PERSON,</a:t>
            </a:r>
            <a:r>
              <a:rPr lang="en-US" sz="2000" dirty="0"/>
              <a:t> </a:t>
            </a:r>
            <a:r>
              <a:rPr lang="en-US" altLang="zh-CN" sz="2000" dirty="0"/>
              <a:t>age</a:t>
            </a:r>
            <a:r>
              <a:rPr lang="en-US" sz="2000" dirty="0" smtClean="0"/>
              <a:t>⟩</a:t>
            </a:r>
            <a:endParaRPr lang="en-US" sz="20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62793" y="4584288"/>
            <a:ext cx="5710435" cy="1561307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/>
              <a:t>Task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1:</a:t>
            </a:r>
            <a:r>
              <a:rPr lang="zh-CN" altLang="en-US" sz="2000" dirty="0"/>
              <a:t> </a:t>
            </a:r>
            <a:r>
              <a:rPr lang="en-US" sz="2000" dirty="0"/>
              <a:t>⟨entity, attribute name, attribute value⟩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	</a:t>
            </a:r>
            <a:r>
              <a:rPr lang="en-US" sz="2000" dirty="0"/>
              <a:t>⟨Burkina Faso, president, Blaise </a:t>
            </a:r>
            <a:r>
              <a:rPr lang="en-US" sz="2000" dirty="0" err="1"/>
              <a:t>Compaor</a:t>
            </a:r>
            <a:r>
              <a:rPr lang="en-US" altLang="zh-CN" sz="2000" dirty="0" err="1">
                <a:ea typeface="Corbel" charset="0"/>
                <a:cs typeface="Corbel" charset="0"/>
              </a:rPr>
              <a:t>é</a:t>
            </a:r>
            <a:r>
              <a:rPr lang="en-US" sz="2000" dirty="0"/>
              <a:t>⟩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	</a:t>
            </a:r>
            <a:r>
              <a:rPr lang="en-US" sz="2000" dirty="0"/>
              <a:t>⟨Burkina Faso, </a:t>
            </a:r>
            <a:r>
              <a:rPr lang="en-US" altLang="zh-CN" sz="2000" dirty="0"/>
              <a:t>population</a:t>
            </a:r>
            <a:r>
              <a:rPr lang="en-US" sz="2000" dirty="0"/>
              <a:t>, </a:t>
            </a:r>
            <a:r>
              <a:rPr lang="en-US" altLang="zh-CN" sz="2000" dirty="0"/>
              <a:t>17</a:t>
            </a:r>
            <a:r>
              <a:rPr lang="zh-CN" altLang="en-US" sz="2000" dirty="0"/>
              <a:t> </a:t>
            </a:r>
            <a:r>
              <a:rPr lang="en-US" altLang="zh-CN" sz="2000" dirty="0"/>
              <a:t>million</a:t>
            </a:r>
            <a:r>
              <a:rPr lang="en-US" sz="2000" dirty="0"/>
              <a:t>⟩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	</a:t>
            </a:r>
            <a:r>
              <a:rPr lang="en-US" sz="2000" dirty="0"/>
              <a:t>⟨Blaise </a:t>
            </a:r>
            <a:r>
              <a:rPr lang="en-US" sz="2000" dirty="0" err="1"/>
              <a:t>Compaor</a:t>
            </a:r>
            <a:r>
              <a:rPr lang="en-US" altLang="zh-CN" sz="2000" dirty="0" err="1">
                <a:ea typeface="Corbel" charset="0"/>
                <a:cs typeface="Corbel" charset="0"/>
              </a:rPr>
              <a:t>é</a:t>
            </a:r>
            <a:r>
              <a:rPr lang="en-US" sz="2000" dirty="0"/>
              <a:t>, </a:t>
            </a:r>
            <a:r>
              <a:rPr lang="en-US" altLang="zh-CN" sz="2000" dirty="0"/>
              <a:t>age</a:t>
            </a:r>
            <a:r>
              <a:rPr lang="en-US" sz="2000" dirty="0"/>
              <a:t>, </a:t>
            </a:r>
            <a:r>
              <a:rPr lang="en-US" altLang="zh-CN" sz="2000" dirty="0"/>
              <a:t>65</a:t>
            </a:r>
            <a:r>
              <a:rPr lang="en-US" sz="2000" dirty="0" smtClean="0"/>
              <a:t>⟩</a:t>
            </a:r>
            <a:endParaRPr lang="zh-CN" alt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2382572" y="6145595"/>
            <a:ext cx="1906291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2400" i="1" dirty="0">
                <a:solidFill>
                  <a:srgbClr val="FF0000"/>
                </a:solidFill>
              </a:rPr>
              <a:t>Instance-level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38274" y="6087508"/>
            <a:ext cx="1443857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2400" i="1" dirty="0">
                <a:solidFill>
                  <a:srgbClr val="FF0000"/>
                </a:solidFill>
              </a:rPr>
              <a:t>Type-level</a:t>
            </a:r>
          </a:p>
        </p:txBody>
      </p:sp>
    </p:spTree>
    <p:extLst>
      <p:ext uri="{BB962C8B-B14F-4D97-AF65-F5344CB8AC3E}">
        <p14:creationId xmlns:p14="http://schemas.microsoft.com/office/powerpoint/2010/main" val="276057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21676"/>
            <a:ext cx="12192000" cy="73890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smtClean="0"/>
              <a:t>Previous Work on Finding E-A-V and Typed Patterns</a:t>
            </a:r>
            <a:endParaRPr lang="en-US" altLang="en-US" sz="4000" b="1" kern="0" dirty="0"/>
          </a:p>
        </p:txBody>
      </p:sp>
      <p:sp>
        <p:nvSpPr>
          <p:cNvPr id="4" name="Rectangle 3"/>
          <p:cNvSpPr/>
          <p:nvPr/>
        </p:nvSpPr>
        <p:spPr>
          <a:xfrm>
            <a:off x="7620000" y="1150782"/>
            <a:ext cx="4382947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CN" sz="2400" dirty="0">
                <a:solidFill>
                  <a:sysClr val="windowText" lastClr="000000"/>
                </a:solidFill>
              </a:rPr>
              <a:t>Ignore</a:t>
            </a:r>
            <a:r>
              <a:rPr lang="zh-CN" alt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400" dirty="0">
                <a:solidFill>
                  <a:sysClr val="windowText" lastClr="000000"/>
                </a:solidFill>
              </a:rPr>
              <a:t>entity-typing</a:t>
            </a:r>
            <a:r>
              <a:rPr lang="zh-CN" alt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400" dirty="0">
                <a:solidFill>
                  <a:sysClr val="windowText" lastClr="000000"/>
                </a:solidFill>
              </a:rPr>
              <a:t>information!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3425" y="1149284"/>
            <a:ext cx="11061059" cy="570871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zh-CN" sz="2400" dirty="0" smtClean="0"/>
              <a:t>Task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1: Finding E-A-V at the Instance Level </a:t>
            </a:r>
            <a:endParaRPr lang="en-US" altLang="zh-CN" sz="2400" dirty="0" smtClean="0"/>
          </a:p>
          <a:p>
            <a:pPr lvl="1">
              <a:spcBef>
                <a:spcPts val="300"/>
              </a:spcBef>
            </a:pPr>
            <a:r>
              <a:rPr lang="en-US" altLang="zh-CN" sz="2400" dirty="0" smtClean="0"/>
              <a:t>Stanford</a:t>
            </a:r>
            <a:r>
              <a:rPr lang="zh-CN" altLang="en-US" sz="2400" dirty="0" smtClean="0"/>
              <a:t> </a:t>
            </a:r>
            <a:r>
              <a:rPr lang="en-US" altLang="zh-CN" sz="2400" dirty="0" err="1"/>
              <a:t>OpenIE</a:t>
            </a:r>
            <a:r>
              <a:rPr lang="zh-CN" altLang="en-US" sz="2400" dirty="0"/>
              <a:t> </a:t>
            </a:r>
            <a:r>
              <a:rPr lang="en-US" altLang="zh-CN" sz="2400" dirty="0"/>
              <a:t>[ACL’15],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AI</a:t>
            </a:r>
            <a:r>
              <a:rPr lang="en-US" altLang="zh-CN" sz="2400" baseline="30000" dirty="0" smtClean="0"/>
              <a:t>2</a:t>
            </a:r>
            <a:r>
              <a:rPr lang="en-US" altLang="zh-CN" sz="2400" dirty="0" smtClean="0"/>
              <a:t>’s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Open</a:t>
            </a:r>
            <a:r>
              <a:rPr lang="zh-CN" altLang="en-US" sz="2400" dirty="0"/>
              <a:t> </a:t>
            </a:r>
            <a:r>
              <a:rPr lang="en-US" altLang="zh-CN" sz="2400" dirty="0"/>
              <a:t>IE-Ollie</a:t>
            </a:r>
            <a:r>
              <a:rPr lang="zh-CN" altLang="en-US" sz="2400" dirty="0"/>
              <a:t> </a:t>
            </a:r>
            <a:r>
              <a:rPr lang="en-US" altLang="zh-CN" sz="2400" dirty="0"/>
              <a:t>[</a:t>
            </a:r>
            <a:r>
              <a:rPr lang="en-US" altLang="zh-CN" sz="2400" dirty="0" smtClean="0"/>
              <a:t>EMNLP’12]</a:t>
            </a:r>
          </a:p>
          <a:p>
            <a:pPr lvl="3">
              <a:spcBef>
                <a:spcPts val="300"/>
              </a:spcBef>
            </a:pPr>
            <a:r>
              <a:rPr lang="en-US" altLang="zh-CN" sz="2400" dirty="0" smtClean="0"/>
              <a:t>Learn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syntactic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lexical</a:t>
            </a:r>
            <a:r>
              <a:rPr lang="zh-CN" altLang="en-US" sz="2400" dirty="0"/>
              <a:t> </a:t>
            </a:r>
            <a:r>
              <a:rPr lang="en-US" altLang="zh-CN" sz="2400" dirty="0"/>
              <a:t>patterns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expressing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relations</a:t>
            </a:r>
          </a:p>
          <a:p>
            <a:pPr lvl="2">
              <a:spcBef>
                <a:spcPts val="300"/>
              </a:spcBef>
            </a:pPr>
            <a:r>
              <a:rPr lang="en-US" altLang="zh-CN" sz="2400" dirty="0" smtClean="0"/>
              <a:t>Input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“President Blaise </a:t>
            </a:r>
            <a:r>
              <a:rPr lang="en-US" sz="2400" dirty="0" err="1"/>
              <a:t>Compaor</a:t>
            </a:r>
            <a:r>
              <a:rPr lang="en-US" altLang="zh-CN" sz="2400" dirty="0" err="1">
                <a:latin typeface="Corbel" charset="0"/>
                <a:ea typeface="Corbel" charset="0"/>
                <a:cs typeface="Corbel" charset="0"/>
              </a:rPr>
              <a:t>é</a:t>
            </a:r>
            <a:r>
              <a:rPr lang="en-US" sz="2400" b="1" dirty="0" err="1">
                <a:solidFill>
                  <a:srgbClr val="FF0000"/>
                </a:solidFill>
              </a:rPr>
              <a:t>’s</a:t>
            </a:r>
            <a:r>
              <a:rPr lang="en-US" sz="2400" dirty="0"/>
              <a:t> government of Burkina Faso was founded</a:t>
            </a:r>
            <a:r>
              <a:rPr lang="mr-IN" sz="2400" dirty="0"/>
              <a:t>…</a:t>
            </a:r>
            <a:r>
              <a:rPr lang="en-US" sz="2400" dirty="0" smtClean="0"/>
              <a:t>”</a:t>
            </a:r>
          </a:p>
          <a:p>
            <a:pPr lvl="2">
              <a:spcBef>
                <a:spcPts val="300"/>
              </a:spcBef>
            </a:pPr>
            <a:r>
              <a:rPr lang="en-US" altLang="zh-CN" sz="2400" dirty="0" smtClean="0"/>
              <a:t>Output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⟨</a:t>
            </a:r>
            <a:r>
              <a:rPr lang="en-US" altLang="zh-CN" sz="2400" dirty="0"/>
              <a:t>President</a:t>
            </a:r>
            <a:r>
              <a:rPr lang="zh-CN" altLang="en-US" sz="2400" dirty="0"/>
              <a:t> </a:t>
            </a:r>
            <a:r>
              <a:rPr lang="en-US" sz="2400" dirty="0"/>
              <a:t>Blaise </a:t>
            </a:r>
            <a:r>
              <a:rPr lang="en-US" sz="2400" dirty="0" err="1"/>
              <a:t>Compaor</a:t>
            </a:r>
            <a:r>
              <a:rPr lang="en-US" altLang="zh-CN" sz="2400" dirty="0" err="1">
                <a:latin typeface="Corbel" charset="0"/>
                <a:ea typeface="Corbel" charset="0"/>
                <a:cs typeface="Corbel" charset="0"/>
              </a:rPr>
              <a:t>é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have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government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sz="2400" dirty="0"/>
              <a:t>Burkina Faso⟩</a:t>
            </a:r>
            <a:r>
              <a:rPr lang="zh-CN" altLang="en-US" sz="2400" dirty="0"/>
              <a:t> </a:t>
            </a:r>
            <a:r>
              <a:rPr lang="zh-CN" altLang="en-US" sz="2400" dirty="0" smtClean="0">
                <a:sym typeface="Wingdings"/>
              </a:rPr>
              <a:t></a:t>
            </a:r>
            <a:endParaRPr lang="en-US" altLang="zh-CN" sz="2400" dirty="0" smtClean="0">
              <a:sym typeface="Wingdings"/>
            </a:endParaRPr>
          </a:p>
          <a:p>
            <a:pPr>
              <a:spcBef>
                <a:spcPts val="300"/>
              </a:spcBef>
            </a:pPr>
            <a:r>
              <a:rPr lang="en-US" altLang="zh-CN" sz="2400" dirty="0"/>
              <a:t>Task</a:t>
            </a:r>
            <a:r>
              <a:rPr lang="zh-CN" altLang="en-US" sz="2400" dirty="0"/>
              <a:t> </a:t>
            </a:r>
            <a:r>
              <a:rPr lang="en-US" altLang="zh-CN" sz="2400" dirty="0"/>
              <a:t>2: Finding Typed </a:t>
            </a:r>
            <a:r>
              <a:rPr lang="en-US" altLang="zh-CN" sz="2400" dirty="0" smtClean="0"/>
              <a:t>Patterns</a:t>
            </a:r>
          </a:p>
          <a:p>
            <a:pPr lvl="1">
              <a:spcBef>
                <a:spcPts val="300"/>
              </a:spcBef>
            </a:pPr>
            <a:r>
              <a:rPr lang="en-US" altLang="zh-CN" sz="2400" dirty="0" smtClean="0"/>
              <a:t>Google’s</a:t>
            </a:r>
            <a:r>
              <a:rPr lang="zh-CN" altLang="en-US" sz="2400" dirty="0" smtClean="0"/>
              <a:t> </a:t>
            </a:r>
            <a:r>
              <a:rPr lang="en-US" altLang="zh-CN" sz="2400" dirty="0" err="1"/>
              <a:t>Biperpedia+ARI</a:t>
            </a:r>
            <a:r>
              <a:rPr lang="zh-CN" altLang="en-US" sz="2400" dirty="0"/>
              <a:t> </a:t>
            </a:r>
            <a:r>
              <a:rPr lang="en-US" altLang="zh-CN" sz="2400" dirty="0"/>
              <a:t>[VLDB’14,</a:t>
            </a:r>
            <a:r>
              <a:rPr lang="zh-CN" altLang="en-US" sz="2400" dirty="0"/>
              <a:t> </a:t>
            </a:r>
            <a:r>
              <a:rPr lang="en-US" altLang="zh-CN" sz="2400" dirty="0"/>
              <a:t>WWW’16],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ReNoun</a:t>
            </a:r>
            <a:r>
              <a:rPr lang="zh-CN" altLang="en-US" sz="2400" dirty="0"/>
              <a:t> </a:t>
            </a:r>
            <a:r>
              <a:rPr lang="en-US" altLang="zh-CN" sz="2400" dirty="0"/>
              <a:t>[EMNLP’15</a:t>
            </a:r>
            <a:r>
              <a:rPr lang="en-US" altLang="zh-CN" sz="2400" dirty="0" smtClean="0"/>
              <a:t>]:</a:t>
            </a:r>
          </a:p>
          <a:p>
            <a:pPr lvl="2">
              <a:spcBef>
                <a:spcPts val="300"/>
              </a:spcBef>
            </a:pPr>
            <a:endParaRPr lang="en-US" altLang="zh-CN" sz="2400" dirty="0" smtClean="0"/>
          </a:p>
          <a:p>
            <a:pPr lvl="2">
              <a:spcBef>
                <a:spcPts val="300"/>
              </a:spcBef>
            </a:pPr>
            <a:endParaRPr lang="en-US" altLang="zh-CN" sz="2400" dirty="0"/>
          </a:p>
          <a:p>
            <a:pPr lvl="2">
              <a:spcBef>
                <a:spcPts val="300"/>
              </a:spcBef>
            </a:pPr>
            <a:endParaRPr lang="en-US" altLang="zh-CN" sz="2400" dirty="0" smtClean="0"/>
          </a:p>
          <a:p>
            <a:pPr lvl="2">
              <a:spcBef>
                <a:spcPts val="300"/>
              </a:spcBef>
            </a:pPr>
            <a:endParaRPr lang="en-US" altLang="zh-CN" sz="2400" dirty="0" smtClean="0"/>
          </a:p>
          <a:p>
            <a:pPr lvl="2">
              <a:spcBef>
                <a:spcPts val="300"/>
              </a:spcBef>
            </a:pPr>
            <a:endParaRPr lang="en-US" altLang="zh-CN" sz="2400" dirty="0" smtClean="0"/>
          </a:p>
          <a:p>
            <a:pPr lvl="2">
              <a:spcBef>
                <a:spcPts val="300"/>
              </a:spcBef>
            </a:pPr>
            <a:r>
              <a:rPr lang="en-US" altLang="zh-CN" sz="2400" dirty="0" smtClean="0"/>
              <a:t>Input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“</a:t>
            </a:r>
            <a:r>
              <a:rPr lang="mr-IN" altLang="zh-CN" sz="2400" dirty="0"/>
              <a:t>…</a:t>
            </a:r>
            <a:r>
              <a:rPr lang="en-US" altLang="zh-CN" sz="2400" dirty="0"/>
              <a:t>Sunday</a:t>
            </a:r>
            <a:r>
              <a:rPr lang="zh-CN" altLang="en-US" sz="2400" dirty="0"/>
              <a:t> </a:t>
            </a:r>
            <a:r>
              <a:rPr lang="en-US" altLang="zh-CN" sz="2400" dirty="0"/>
              <a:t>night,</a:t>
            </a:r>
            <a:r>
              <a:rPr lang="zh-CN" altLang="en-US" sz="2400" dirty="0"/>
              <a:t> </a:t>
            </a:r>
            <a:r>
              <a:rPr lang="en-US" altLang="zh-CN" sz="2400" dirty="0"/>
              <a:t>Burkina</a:t>
            </a:r>
            <a:r>
              <a:rPr lang="zh-CN" altLang="en-US" sz="2400" dirty="0"/>
              <a:t> </a:t>
            </a:r>
            <a:r>
              <a:rPr lang="en-US" altLang="zh-CN" sz="2400" dirty="0"/>
              <a:t>Faso</a:t>
            </a:r>
            <a:r>
              <a:rPr lang="mr-IN" sz="2400" dirty="0"/>
              <a:t>…</a:t>
            </a:r>
            <a:r>
              <a:rPr lang="en-US" sz="2400" dirty="0"/>
              <a:t>”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“A,</a:t>
            </a:r>
            <a:r>
              <a:rPr lang="zh-CN" altLang="en-US" sz="2400" dirty="0"/>
              <a:t> </a:t>
            </a:r>
            <a:r>
              <a:rPr lang="en-US" altLang="zh-CN" sz="2400" dirty="0"/>
              <a:t>E”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pattern</a:t>
            </a:r>
          </a:p>
          <a:p>
            <a:pPr lvl="2">
              <a:spcBef>
                <a:spcPts val="300"/>
              </a:spcBef>
            </a:pPr>
            <a:r>
              <a:rPr lang="en-US" altLang="zh-CN" sz="2400" dirty="0" smtClean="0"/>
              <a:t>Output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/>
              <a:t>⟨</a:t>
            </a:r>
            <a:r>
              <a:rPr lang="en-US" altLang="zh-CN" sz="2400" dirty="0"/>
              <a:t>$COUNTRY,</a:t>
            </a:r>
            <a:r>
              <a:rPr lang="zh-CN" altLang="en-US" sz="2400" dirty="0"/>
              <a:t> </a:t>
            </a:r>
            <a:r>
              <a:rPr lang="en-US" altLang="zh-CN" sz="2400" dirty="0"/>
              <a:t>Sunday</a:t>
            </a:r>
            <a:r>
              <a:rPr lang="zh-CN" altLang="en-US" sz="2400" dirty="0"/>
              <a:t> </a:t>
            </a:r>
            <a:r>
              <a:rPr lang="en-US" altLang="zh-CN" sz="2400" dirty="0"/>
              <a:t>night</a:t>
            </a:r>
            <a:r>
              <a:rPr lang="en-US" sz="2400" dirty="0"/>
              <a:t>⟩</a:t>
            </a:r>
            <a:r>
              <a:rPr lang="zh-CN" altLang="en-US" sz="2400" dirty="0"/>
              <a:t> </a:t>
            </a:r>
            <a:r>
              <a:rPr lang="zh-CN" altLang="en-US" sz="2400" dirty="0">
                <a:sym typeface="Wingdings"/>
              </a:rPr>
              <a:t></a:t>
            </a:r>
            <a:endParaRPr lang="zh-CN" altLang="en-US" sz="2400" dirty="0"/>
          </a:p>
          <a:p>
            <a:pPr>
              <a:spcBef>
                <a:spcPts val="300"/>
              </a:spcBef>
            </a:pPr>
            <a:endParaRPr lang="zh-CN" alt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62952" y="4121514"/>
            <a:ext cx="8590366" cy="1677049"/>
            <a:chOff x="1776357" y="2308756"/>
            <a:chExt cx="8590366" cy="1677049"/>
          </a:xfrm>
        </p:grpSpPr>
        <p:sp>
          <p:nvSpPr>
            <p:cNvPr id="7" name="Rectangle 6"/>
            <p:cNvSpPr/>
            <p:nvPr/>
          </p:nvSpPr>
          <p:spPr>
            <a:xfrm>
              <a:off x="4136133" y="3528605"/>
              <a:ext cx="6021016" cy="4572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altLang="zh-CN" sz="2400" dirty="0">
                  <a:solidFill>
                    <a:sysClr val="windowText" lastClr="000000"/>
                  </a:solidFill>
                </a:rPr>
                <a:t>Query</a:t>
              </a:r>
              <a:r>
                <a:rPr lang="zh-CN" altLang="en-US" sz="2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400" dirty="0">
                  <a:solidFill>
                    <a:sysClr val="windowText" lastClr="000000"/>
                  </a:solidFill>
                </a:rPr>
                <a:t>log:</a:t>
              </a:r>
              <a:r>
                <a:rPr lang="zh-CN" altLang="en-US" sz="2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400" dirty="0">
                  <a:solidFill>
                    <a:sysClr val="windowText" lastClr="000000"/>
                  </a:solidFill>
                </a:rPr>
                <a:t>Highly</a:t>
              </a:r>
              <a:r>
                <a:rPr lang="zh-CN" altLang="en-US" sz="2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400" dirty="0">
                  <a:solidFill>
                    <a:sysClr val="windowText" lastClr="000000"/>
                  </a:solidFill>
                </a:rPr>
                <a:t>constrained</a:t>
              </a:r>
              <a:r>
                <a:rPr lang="zh-CN" altLang="en-US" sz="2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400" dirty="0">
                  <a:solidFill>
                    <a:sysClr val="windowText" lastClr="000000"/>
                  </a:solidFill>
                </a:rPr>
                <a:t>and</a:t>
              </a:r>
              <a:r>
                <a:rPr lang="zh-CN" altLang="en-US" sz="24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zh-CN" sz="2400" dirty="0">
                  <a:solidFill>
                    <a:sysClr val="windowText" lastClr="000000"/>
                  </a:solidFill>
                </a:rPr>
                <a:t>unavailable</a:t>
              </a:r>
              <a:endParaRPr lang="zh-CN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52087" y="2308756"/>
              <a:ext cx="3724754" cy="46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“</a:t>
              </a:r>
              <a:r>
                <a:rPr lang="en-US" sz="2400" u="sng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president</a:t>
              </a:r>
              <a:r>
                <a:rPr 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of </a:t>
              </a:r>
              <a:r>
                <a:rPr lang="en-US" sz="2400" u="sng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united states</a:t>
              </a:r>
              <a:r>
                <a:rPr 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”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49351" y="2324798"/>
              <a:ext cx="3917372" cy="46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“A of E”, “E ’s A”, “E A”, “A, E”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76357" y="2930727"/>
              <a:ext cx="4719552" cy="46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“</a:t>
              </a:r>
              <a:r>
                <a:rPr lang="en-US" sz="2400" u="sng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Barack Obama</a:t>
              </a:r>
              <a:r>
                <a:rPr 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, </a:t>
              </a:r>
              <a:r>
                <a:rPr lang="en-US" sz="2400" u="sng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President</a:t>
              </a:r>
              <a:r>
                <a:rPr 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of </a:t>
              </a:r>
              <a:r>
                <a:rPr lang="en-US" sz="2400" u="sng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U.S.</a:t>
              </a:r>
              <a:r>
                <a:rPr 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, ”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69865" y="2939550"/>
              <a:ext cx="2853343" cy="4616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sz="2400">
                  <a:solidFill>
                    <a:prstClr val="black"/>
                  </a:solidFill>
                  <a:ea typeface="Corbel" charset="0"/>
                  <a:cs typeface="Corbel" charset="0"/>
                </a:rPr>
                <a:t>“O, A of S,”, “S A O”</a:t>
              </a:r>
              <a:endParaRPr lang="en-US" sz="2400" dirty="0">
                <a:solidFill>
                  <a:prstClr val="black"/>
                </a:solidFill>
                <a:ea typeface="Corbel" charset="0"/>
                <a:cs typeface="Corbel" charset="0"/>
              </a:endParaRPr>
            </a:p>
          </p:txBody>
        </p:sp>
        <p:sp>
          <p:nvSpPr>
            <p:cNvPr id="13" name="Right Arrow 12"/>
            <p:cNvSpPr>
              <a:spLocks noChangeAspect="1"/>
            </p:cNvSpPr>
            <p:nvPr/>
          </p:nvSpPr>
          <p:spPr>
            <a:xfrm>
              <a:off x="5784496" y="2329262"/>
              <a:ext cx="457200" cy="4572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  <a:ea typeface="Corbel" charset="0"/>
                <a:cs typeface="Corbel" charset="0"/>
              </a:endParaRPr>
            </a:p>
          </p:txBody>
        </p:sp>
        <p:sp>
          <p:nvSpPr>
            <p:cNvPr id="14" name="Right Arrow 13"/>
            <p:cNvSpPr>
              <a:spLocks noChangeAspect="1"/>
            </p:cNvSpPr>
            <p:nvPr/>
          </p:nvSpPr>
          <p:spPr>
            <a:xfrm>
              <a:off x="6813907" y="2939550"/>
              <a:ext cx="457200" cy="45720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82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 smtClean="0"/>
              <a:t>Our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Meta-Pattern</a:t>
            </a:r>
            <a:r>
              <a:rPr lang="zh-CN" altLang="en-US" sz="4000" dirty="0"/>
              <a:t> </a:t>
            </a:r>
            <a:r>
              <a:rPr lang="en-US" altLang="zh-CN" sz="4000" dirty="0"/>
              <a:t>Methodology</a:t>
            </a:r>
            <a:endParaRPr lang="en-US" altLang="en-US" sz="4000" b="1" kern="0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2274028" y="1342042"/>
            <a:ext cx="7669074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457200"/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(#1)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“</a:t>
            </a:r>
            <a:r>
              <a:rPr 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President Blaise </a:t>
            </a:r>
            <a:r>
              <a:rPr lang="en-US" sz="1800" dirty="0" err="1">
                <a:solidFill>
                  <a:prstClr val="black"/>
                </a:solidFill>
                <a:ea typeface="Corbel" charset="0"/>
                <a:cs typeface="Corbel" charset="0"/>
              </a:rPr>
              <a:t>Compao</a:t>
            </a:r>
            <a:r>
              <a:rPr lang="en-US" altLang="zh-CN" sz="1800" dirty="0" err="1">
                <a:solidFill>
                  <a:prstClr val="black"/>
                </a:solidFill>
                <a:ea typeface="Corbel" charset="0"/>
                <a:cs typeface="Corbel" charset="0"/>
              </a:rPr>
              <a:t>ré</a:t>
            </a:r>
            <a:r>
              <a:rPr lang="en-US" sz="1800" dirty="0" err="1">
                <a:solidFill>
                  <a:prstClr val="black"/>
                </a:solidFill>
                <a:ea typeface="Corbel" charset="0"/>
                <a:cs typeface="Corbel" charset="0"/>
              </a:rPr>
              <a:t>’s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government of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Burkina Faso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was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founded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mr-IN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…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”</a:t>
            </a:r>
            <a:endParaRPr lang="zh-CN" altLang="en-US" sz="1800" dirty="0">
              <a:solidFill>
                <a:prstClr val="black"/>
              </a:solidFill>
              <a:ea typeface="Corbel" charset="0"/>
              <a:cs typeface="Corbel" charset="0"/>
            </a:endParaRPr>
          </a:p>
          <a:p>
            <a:pPr defTabSz="457200"/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(#2)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“President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Barack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Obama’s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government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U.S.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claimed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that</a:t>
            </a:r>
            <a:r>
              <a:rPr lang="mr-IN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…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”</a:t>
            </a:r>
            <a:endParaRPr lang="en-US" sz="1800" dirty="0">
              <a:solidFill>
                <a:srgbClr val="FF0000"/>
              </a:solidFill>
              <a:ea typeface="Corbel" charset="0"/>
              <a:cs typeface="Corbel" charset="0"/>
            </a:endParaRPr>
          </a:p>
          <a:p>
            <a:pPr defTabSz="457200"/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(#3)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“U.S.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President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Barack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Obama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visited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mr-IN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…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”</a:t>
            </a:r>
            <a:endParaRPr lang="zh-CN" altLang="en-US" sz="1800" dirty="0">
              <a:solidFill>
                <a:srgbClr val="FF0000"/>
              </a:solidFill>
              <a:ea typeface="Corbel" charset="0"/>
              <a:cs typeface="Corbel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3824334" y="5883601"/>
            <a:ext cx="4572000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⟨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Burkina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Faso,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{president},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Blaise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 err="1">
                <a:solidFill>
                  <a:prstClr val="black"/>
                </a:solidFill>
                <a:ea typeface="Corbel" charset="0"/>
                <a:cs typeface="Corbel" charset="0"/>
              </a:rPr>
              <a:t>Compaoré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⟩</a:t>
            </a:r>
            <a:endParaRPr lang="en-US" sz="18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3854975" y="4635358"/>
            <a:ext cx="4505499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⟨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$C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OUNTRY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,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{president},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$P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OLITICIAN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⟩</a:t>
            </a:r>
            <a:endParaRPr lang="en-US" sz="1800" dirty="0">
              <a:solidFill>
                <a:srgbClr val="FF0000"/>
              </a:solidFill>
              <a:ea typeface="Corbel" charset="0"/>
              <a:cs typeface="Corbel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1824639" y="3122556"/>
            <a:ext cx="8778240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457200"/>
            <a:r>
              <a:rPr lang="zh-CN" altLang="en-US" sz="1600" dirty="0">
                <a:solidFill>
                  <a:srgbClr val="FF0000"/>
                </a:solidFill>
                <a:ea typeface="Corbel" charset="0"/>
                <a:cs typeface="Corbel" charset="0"/>
              </a:rPr>
              <a:t>⎡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pr</a:t>
            </a:r>
            <a:r>
              <a:rPr 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esident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$P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ERSON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.P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OLITICIAN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’s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government of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$L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OCATION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.C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OUNTRY</a:t>
            </a:r>
            <a:r>
              <a:rPr lang="zh-CN" altLang="en-US" sz="1600" dirty="0">
                <a:solidFill>
                  <a:srgbClr val="FF0000"/>
                </a:solidFill>
                <a:ea typeface="Corbel" charset="0"/>
                <a:cs typeface="Corbel" charset="0"/>
              </a:rPr>
              <a:t>⎦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was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founded</a:t>
            </a:r>
            <a:r>
              <a:rPr lang="mr-IN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…</a:t>
            </a:r>
            <a:endParaRPr lang="en-US" sz="18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1808958" y="3500259"/>
            <a:ext cx="8778240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457200"/>
            <a:r>
              <a:rPr lang="zh-CN" altLang="en-US" sz="1600" dirty="0">
                <a:solidFill>
                  <a:srgbClr val="FF0000"/>
                </a:solidFill>
                <a:ea typeface="Corbel" charset="0"/>
                <a:cs typeface="Corbel" charset="0"/>
              </a:rPr>
              <a:t>⎡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$L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OCATION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.C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OUNTRY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p</a:t>
            </a:r>
            <a:r>
              <a:rPr 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resident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$P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ERSON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.P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OLITICIAN</a:t>
            </a:r>
            <a:r>
              <a:rPr lang="zh-CN" altLang="en-US" sz="1600" dirty="0">
                <a:solidFill>
                  <a:srgbClr val="FF0000"/>
                </a:solidFill>
                <a:ea typeface="Corbel" charset="0"/>
                <a:cs typeface="Corbel" charset="0"/>
              </a:rPr>
              <a:t>⎦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mr-IN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…</a:t>
            </a:r>
            <a:endParaRPr lang="en-US" sz="18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4388284" y="6210365"/>
            <a:ext cx="4054921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⟨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U.S.,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{president},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Barack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Obama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⟩</a:t>
            </a:r>
            <a:endParaRPr lang="en-US" sz="18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41264" y="3055704"/>
            <a:ext cx="8532920" cy="855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40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cxnSp>
        <p:nvCxnSpPr>
          <p:cNvPr id="12" name="Elbow Connector 11"/>
          <p:cNvCxnSpPr>
            <a:endCxn id="14" idx="3"/>
          </p:cNvCxnSpPr>
          <p:nvPr/>
        </p:nvCxnSpPr>
        <p:spPr>
          <a:xfrm flipV="1">
            <a:off x="8360474" y="3483635"/>
            <a:ext cx="2013711" cy="2746941"/>
          </a:xfrm>
          <a:prstGeom prst="bentConnector3">
            <a:avLst>
              <a:gd name="adj1" fmla="val 1113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 flipH="1">
            <a:off x="6107725" y="2265372"/>
            <a:ext cx="841" cy="790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4" idx="2"/>
            <a:endCxn id="10" idx="0"/>
          </p:cNvCxnSpPr>
          <p:nvPr/>
        </p:nvCxnSpPr>
        <p:spPr>
          <a:xfrm>
            <a:off x="6107724" y="3911564"/>
            <a:ext cx="0" cy="723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71460" y="2397774"/>
            <a:ext cx="2728632" cy="369332"/>
          </a:xfrm>
          <a:prstGeom prst="rect">
            <a:avLst/>
          </a:prstGeom>
          <a:solidFill>
            <a:srgbClr val="F0CDBC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defTabSz="457200"/>
            <a:r>
              <a:rPr lang="en-US" altLang="zh-CN" sz="1800" i="1" dirty="0">
                <a:ea typeface="Corbel" charset="0"/>
                <a:cs typeface="Corbel" charset="0"/>
              </a:rPr>
              <a:t>Meta</a:t>
            </a:r>
            <a:r>
              <a:rPr lang="zh-CN" altLang="en-US" sz="1800" i="1" dirty="0"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ea typeface="Corbel" charset="0"/>
                <a:cs typeface="Corbel" charset="0"/>
              </a:rPr>
              <a:t>pattern</a:t>
            </a:r>
            <a:r>
              <a:rPr lang="zh-CN" altLang="en-US" sz="1800" i="1" dirty="0"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ea typeface="Corbel" charset="0"/>
                <a:cs typeface="Corbel" charset="0"/>
              </a:rPr>
              <a:t>segmentation</a:t>
            </a:r>
            <a:endParaRPr lang="en-US" sz="1800" i="1" dirty="0">
              <a:ea typeface="Corbel" charset="0"/>
              <a:cs typeface="Corbel" charset="0"/>
            </a:endParaRPr>
          </a:p>
        </p:txBody>
      </p:sp>
      <p:cxnSp>
        <p:nvCxnSpPr>
          <p:cNvPr id="16" name="Elbow Connector 15"/>
          <p:cNvCxnSpPr>
            <a:endCxn id="14" idx="1"/>
          </p:cNvCxnSpPr>
          <p:nvPr/>
        </p:nvCxnSpPr>
        <p:spPr>
          <a:xfrm rot="10800000">
            <a:off x="1841266" y="3483636"/>
            <a:ext cx="2013711" cy="2746941"/>
          </a:xfrm>
          <a:prstGeom prst="bentConnector3">
            <a:avLst>
              <a:gd name="adj1" fmla="val 1113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56702" y="5024114"/>
            <a:ext cx="2359154" cy="646331"/>
          </a:xfrm>
          <a:prstGeom prst="rect">
            <a:avLst/>
          </a:prstGeom>
          <a:solidFill>
            <a:srgbClr val="F0CDBC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457200"/>
            <a:r>
              <a:rPr lang="en-US" altLang="zh-CN" sz="1800" i="1" dirty="0">
                <a:ea typeface="Corbel" charset="0"/>
                <a:cs typeface="Corbel" charset="0"/>
              </a:rPr>
              <a:t>Adjust</a:t>
            </a:r>
            <a:r>
              <a:rPr lang="zh-CN" altLang="en-US" sz="1800" i="1" dirty="0"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ea typeface="Corbel" charset="0"/>
                <a:cs typeface="Corbel" charset="0"/>
              </a:rPr>
              <a:t>types</a:t>
            </a:r>
            <a:r>
              <a:rPr lang="zh-CN" altLang="en-US" sz="1800" i="1" dirty="0"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ea typeface="Corbel" charset="0"/>
                <a:cs typeface="Corbel" charset="0"/>
              </a:rPr>
              <a:t>for</a:t>
            </a:r>
            <a:r>
              <a:rPr lang="zh-CN" altLang="en-US" sz="1800" i="1" dirty="0"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ea typeface="Corbel" charset="0"/>
                <a:cs typeface="Corbel" charset="0"/>
              </a:rPr>
              <a:t>appropriate</a:t>
            </a:r>
            <a:r>
              <a:rPr lang="zh-CN" altLang="en-US" sz="1800" i="1" dirty="0"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ea typeface="Corbel" charset="0"/>
                <a:cs typeface="Corbel" charset="0"/>
              </a:rPr>
              <a:t>granularity</a:t>
            </a:r>
            <a:endParaRPr lang="zh-CN" altLang="en-US" sz="1800" i="1" dirty="0">
              <a:ea typeface="Corbel" charset="0"/>
              <a:cs typeface="Corbe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4975" y="5857746"/>
            <a:ext cx="4505498" cy="7456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40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88580" y="2558893"/>
            <a:ext cx="2113079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altLang="zh-CN" sz="2400" dirty="0">
                <a:solidFill>
                  <a:prstClr val="black"/>
                </a:solidFill>
                <a:ea typeface="Corbel" charset="0"/>
                <a:cs typeface="Corbel" charset="0"/>
              </a:rPr>
              <a:t>Meta</a:t>
            </a:r>
            <a:r>
              <a:rPr lang="zh-CN" altLang="en-US" sz="24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ea typeface="Corbel" charset="0"/>
                <a:cs typeface="Corbel" charset="0"/>
              </a:rPr>
              <a:t>patterns:</a:t>
            </a:r>
            <a:r>
              <a:rPr lang="zh-CN" altLang="en-US" sz="24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endParaRPr lang="en-US" sz="24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cxnSp>
        <p:nvCxnSpPr>
          <p:cNvPr id="20" name="Straight Arrow Connector 19"/>
          <p:cNvCxnSpPr>
            <a:stCxn id="10" idx="2"/>
          </p:cNvCxnSpPr>
          <p:nvPr/>
        </p:nvCxnSpPr>
        <p:spPr>
          <a:xfrm>
            <a:off x="6107724" y="5004691"/>
            <a:ext cx="0" cy="853055"/>
          </a:xfrm>
          <a:prstGeom prst="straightConnector1">
            <a:avLst/>
          </a:prstGeom>
          <a:ln w="101600" cmpd="dbl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255279" y="5279259"/>
            <a:ext cx="1603130" cy="369332"/>
          </a:xfrm>
          <a:prstGeom prst="rect">
            <a:avLst/>
          </a:prstGeom>
          <a:solidFill>
            <a:srgbClr val="F0CDBC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altLang="zh-CN" sz="1800" i="1" dirty="0" smtClean="0">
                <a:ea typeface="Corbel" charset="0"/>
                <a:cs typeface="Corbel" charset="0"/>
              </a:rPr>
              <a:t>Joint</a:t>
            </a:r>
            <a:r>
              <a:rPr lang="zh-CN" altLang="en-US" sz="1800" i="1" dirty="0">
                <a:ea typeface="Corbel" charset="0"/>
                <a:cs typeface="Corbel" charset="0"/>
              </a:rPr>
              <a:t> </a:t>
            </a:r>
            <a:r>
              <a:rPr lang="en-US" altLang="zh-CN" sz="1800" i="1" dirty="0" smtClean="0">
                <a:ea typeface="Corbel" charset="0"/>
                <a:cs typeface="Corbel" charset="0"/>
              </a:rPr>
              <a:t>extraction</a:t>
            </a:r>
            <a:endParaRPr lang="en-US" sz="1800" i="1" dirty="0">
              <a:ea typeface="Corbel" charset="0"/>
              <a:cs typeface="Corbe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422" y="1606602"/>
            <a:ext cx="1952561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altLang="zh-CN" sz="1600" dirty="0" smtClean="0"/>
              <a:t>Generate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patterns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with</a:t>
            </a:r>
            <a:r>
              <a:rPr lang="zh-CN" altLang="en-US" sz="1600" dirty="0" smtClean="0"/>
              <a:t> </a:t>
            </a:r>
            <a:r>
              <a:rPr lang="en-US" altLang="zh-CN" sz="1600" u="sng" dirty="0" smtClean="0"/>
              <a:t>massive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instances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in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data</a:t>
            </a:r>
            <a:r>
              <a:rPr lang="zh-CN" altLang="en-US" sz="1600" dirty="0" smtClean="0"/>
              <a:t> </a:t>
            </a:r>
            <a:endParaRPr lang="en-US" sz="1200" dirty="0"/>
          </a:p>
        </p:txBody>
      </p:sp>
      <p:sp>
        <p:nvSpPr>
          <p:cNvPr id="23" name="Curved Right Arrow 22"/>
          <p:cNvSpPr/>
          <p:nvPr/>
        </p:nvSpPr>
        <p:spPr>
          <a:xfrm rot="19226443">
            <a:off x="1336066" y="2411567"/>
            <a:ext cx="340311" cy="999677"/>
          </a:xfrm>
          <a:prstGeom prst="curvedRightArrow">
            <a:avLst>
              <a:gd name="adj1" fmla="val 25000"/>
              <a:gd name="adj2" fmla="val 50000"/>
              <a:gd name="adj3" fmla="val 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5052" y="5021234"/>
            <a:ext cx="189511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600" dirty="0"/>
              <a:t>Generate</a:t>
            </a:r>
            <a:r>
              <a:rPr lang="zh-CN" altLang="en-US" sz="1600" dirty="0"/>
              <a:t> </a:t>
            </a:r>
            <a:r>
              <a:rPr lang="en-US" altLang="zh-CN" sz="1600" u="sng" dirty="0"/>
              <a:t>massive</a:t>
            </a:r>
            <a:r>
              <a:rPr lang="zh-CN" altLang="en-US" sz="1600" dirty="0"/>
              <a:t> </a:t>
            </a:r>
            <a:r>
              <a:rPr lang="en-US" altLang="zh-CN" sz="1600" dirty="0"/>
              <a:t>triples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matching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meta</a:t>
            </a:r>
            <a:r>
              <a:rPr lang="zh-CN" altLang="en-US" sz="1600" dirty="0"/>
              <a:t> </a:t>
            </a:r>
            <a:r>
              <a:rPr lang="en-US" altLang="zh-CN" sz="1600" dirty="0"/>
              <a:t>patterns</a:t>
            </a:r>
            <a:r>
              <a:rPr lang="zh-CN" altLang="en-US" sz="1600" dirty="0"/>
              <a:t> </a:t>
            </a:r>
            <a:endParaRPr lang="en-US" sz="1200" dirty="0"/>
          </a:p>
        </p:txBody>
      </p:sp>
      <p:sp>
        <p:nvSpPr>
          <p:cNvPr id="25" name="Curved Right Arrow 24"/>
          <p:cNvSpPr/>
          <p:nvPr/>
        </p:nvSpPr>
        <p:spPr>
          <a:xfrm rot="16200000" flipH="1">
            <a:off x="1815563" y="1102578"/>
            <a:ext cx="264259" cy="999677"/>
          </a:xfrm>
          <a:prstGeom prst="curvedRightArrow">
            <a:avLst>
              <a:gd name="adj1" fmla="val 25000"/>
              <a:gd name="adj2" fmla="val 50000"/>
              <a:gd name="adj3" fmla="val 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28073" y="5090928"/>
            <a:ext cx="243005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600" dirty="0"/>
              <a:t>Group</a:t>
            </a:r>
            <a:r>
              <a:rPr lang="zh-CN" altLang="en-US" sz="1600" dirty="0"/>
              <a:t> </a:t>
            </a:r>
            <a:r>
              <a:rPr lang="en-US" altLang="zh-CN" sz="1600" dirty="0"/>
              <a:t>synonymous</a:t>
            </a:r>
            <a:r>
              <a:rPr lang="zh-CN" altLang="en-US" sz="1600" dirty="0"/>
              <a:t> </a:t>
            </a:r>
            <a:r>
              <a:rPr lang="en-US" altLang="zh-CN" sz="1600" dirty="0"/>
              <a:t>patterns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u="sng" dirty="0"/>
              <a:t>massive</a:t>
            </a:r>
            <a:r>
              <a:rPr lang="zh-CN" altLang="en-US" sz="1600" dirty="0"/>
              <a:t> </a:t>
            </a:r>
            <a:r>
              <a:rPr lang="en-US" altLang="zh-CN" sz="1600" dirty="0"/>
              <a:t>triples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8999145" y="1649120"/>
            <a:ext cx="3158663" cy="141577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800" dirty="0"/>
              <a:t>No</a:t>
            </a:r>
            <a:r>
              <a:rPr lang="zh-CN" altLang="en-US" sz="1800" dirty="0"/>
              <a:t> </a:t>
            </a:r>
            <a:r>
              <a:rPr lang="en-US" altLang="zh-CN" sz="1800" dirty="0"/>
              <a:t>heavy</a:t>
            </a:r>
            <a:r>
              <a:rPr lang="zh-CN" altLang="en-US" sz="1800" dirty="0"/>
              <a:t> </a:t>
            </a:r>
            <a:r>
              <a:rPr lang="en-US" altLang="zh-CN" sz="1800" dirty="0"/>
              <a:t>annotation</a:t>
            </a:r>
            <a:r>
              <a:rPr lang="zh-CN" altLang="en-US" sz="1800" dirty="0"/>
              <a:t> </a:t>
            </a:r>
            <a:r>
              <a:rPr lang="en-US" altLang="zh-CN" sz="1800" dirty="0"/>
              <a:t>required</a:t>
            </a:r>
            <a:endParaRPr lang="zh-CN" altLang="en-US" sz="1800" dirty="0"/>
          </a:p>
          <a:p>
            <a:pPr defTabSz="457200"/>
            <a:r>
              <a:rPr lang="en-US" altLang="zh-CN" sz="1800" dirty="0"/>
              <a:t>No</a:t>
            </a:r>
            <a:r>
              <a:rPr lang="zh-CN" altLang="en-US" sz="1800" dirty="0"/>
              <a:t> </a:t>
            </a:r>
            <a:r>
              <a:rPr lang="en-US" altLang="zh-CN" sz="1800" dirty="0"/>
              <a:t>domain</a:t>
            </a:r>
            <a:r>
              <a:rPr lang="zh-CN" altLang="en-US" sz="1800" dirty="0"/>
              <a:t> </a:t>
            </a:r>
            <a:r>
              <a:rPr lang="en-US" altLang="zh-CN" sz="1800" dirty="0"/>
              <a:t>knowledge</a:t>
            </a:r>
            <a:r>
              <a:rPr lang="zh-CN" altLang="en-US" sz="1800" dirty="0"/>
              <a:t> </a:t>
            </a:r>
            <a:r>
              <a:rPr lang="en-US" altLang="zh-CN" sz="1800" dirty="0"/>
              <a:t>required</a:t>
            </a:r>
            <a:endParaRPr lang="zh-CN" altLang="en-US" sz="1800" dirty="0"/>
          </a:p>
          <a:p>
            <a:pPr defTabSz="457200"/>
            <a:r>
              <a:rPr lang="en-US" altLang="zh-CN" sz="1800" dirty="0"/>
              <a:t>No</a:t>
            </a:r>
            <a:r>
              <a:rPr lang="zh-CN" altLang="en-US" sz="1800" dirty="0"/>
              <a:t> </a:t>
            </a:r>
            <a:r>
              <a:rPr lang="en-US" altLang="zh-CN" sz="1800" dirty="0"/>
              <a:t>query</a:t>
            </a:r>
            <a:r>
              <a:rPr lang="zh-CN" altLang="en-US" sz="1800" dirty="0"/>
              <a:t> </a:t>
            </a:r>
            <a:r>
              <a:rPr lang="en-US" altLang="zh-CN" sz="1800" dirty="0"/>
              <a:t>log</a:t>
            </a:r>
            <a:r>
              <a:rPr lang="zh-CN" altLang="en-US" sz="1800" dirty="0"/>
              <a:t> </a:t>
            </a:r>
            <a:r>
              <a:rPr lang="en-US" altLang="zh-CN" sz="1800" dirty="0"/>
              <a:t>required</a:t>
            </a:r>
          </a:p>
          <a:p>
            <a:pPr defTabSz="457200"/>
            <a:r>
              <a:rPr lang="en-US" altLang="zh-CN" sz="1600" dirty="0"/>
              <a:t>if</a:t>
            </a:r>
            <a:r>
              <a:rPr lang="zh-CN" altLang="en-US" sz="1600" dirty="0"/>
              <a:t> </a:t>
            </a:r>
            <a:r>
              <a:rPr lang="en-US" altLang="zh-CN" sz="1600" dirty="0"/>
              <a:t>we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recognize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type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entities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manner</a:t>
            </a:r>
            <a:r>
              <a:rPr lang="mr-IN" altLang="zh-CN" sz="1600" dirty="0"/>
              <a:t>…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4272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70" y="167358"/>
            <a:ext cx="12295572" cy="738909"/>
          </a:xfrm>
        </p:spPr>
        <p:txBody>
          <a:bodyPr>
            <a:noAutofit/>
          </a:bodyPr>
          <a:lstStyle/>
          <a:p>
            <a:pPr defTabSz="914400" fontAlgn="base"/>
            <a:r>
              <a:rPr lang="en-US" altLang="zh-CN" sz="3600" b="1" dirty="0" smtClean="0">
                <a:ea typeface="Helvetica" charset="0"/>
                <a:cs typeface="Helvetica" charset="0"/>
              </a:rPr>
              <a:t>Pattern Discovery by Phrase </a:t>
            </a:r>
            <a:r>
              <a:rPr lang="en-US" altLang="zh-CN" sz="3600" dirty="0" smtClean="0"/>
              <a:t>Mining and </a:t>
            </a:r>
            <a:r>
              <a:rPr lang="en-US" altLang="zh-CN" sz="3600" dirty="0"/>
              <a:t>Entity </a:t>
            </a:r>
            <a:r>
              <a:rPr lang="en-US" altLang="zh-CN" sz="3600" dirty="0" smtClean="0"/>
              <a:t>Typing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cxnSp>
        <p:nvCxnSpPr>
          <p:cNvPr id="4" name="Straight Arrow Connector 3"/>
          <p:cNvCxnSpPr>
            <a:stCxn id="7" idx="2"/>
            <a:endCxn id="9" idx="0"/>
          </p:cNvCxnSpPr>
          <p:nvPr/>
        </p:nvCxnSpPr>
        <p:spPr>
          <a:xfrm>
            <a:off x="6107724" y="1760742"/>
            <a:ext cx="0" cy="9709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9" idx="2"/>
            <a:endCxn id="11" idx="0"/>
          </p:cNvCxnSpPr>
          <p:nvPr/>
        </p:nvCxnSpPr>
        <p:spPr>
          <a:xfrm>
            <a:off x="6107724" y="3131812"/>
            <a:ext cx="0" cy="1210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1" idx="2"/>
            <a:endCxn id="12" idx="0"/>
          </p:cNvCxnSpPr>
          <p:nvPr/>
        </p:nvCxnSpPr>
        <p:spPr>
          <a:xfrm flipH="1">
            <a:off x="6096000" y="4742142"/>
            <a:ext cx="11724" cy="1116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/>
          </p:cNvSpPr>
          <p:nvPr/>
        </p:nvSpPr>
        <p:spPr>
          <a:xfrm>
            <a:off x="2074810" y="1360631"/>
            <a:ext cx="8065828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 defTabSz="457200"/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“</a:t>
            </a:r>
            <a:r>
              <a:rPr 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President Blaise </a:t>
            </a:r>
            <a:r>
              <a:rPr lang="en-US" sz="2000" dirty="0" err="1">
                <a:solidFill>
                  <a:prstClr val="black"/>
                </a:solidFill>
                <a:ea typeface="Corbel" charset="0"/>
                <a:cs typeface="Corbel" charset="0"/>
              </a:rPr>
              <a:t>Compao</a:t>
            </a:r>
            <a:r>
              <a:rPr lang="en-US" altLang="zh-CN" sz="2000" dirty="0" err="1">
                <a:solidFill>
                  <a:prstClr val="black"/>
                </a:solidFill>
                <a:ea typeface="Corbel" charset="0"/>
                <a:cs typeface="Corbel" charset="0"/>
              </a:rPr>
              <a:t>ré</a:t>
            </a:r>
            <a:r>
              <a:rPr lang="en-US" sz="2000" dirty="0" err="1">
                <a:solidFill>
                  <a:prstClr val="black"/>
                </a:solidFill>
                <a:ea typeface="Corbel" charset="0"/>
                <a:cs typeface="Corbel" charset="0"/>
              </a:rPr>
              <a:t>’s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government of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Burkina Faso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was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founded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mr-IN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…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”</a:t>
            </a:r>
            <a:endParaRPr lang="zh-CN" altLang="en-US" sz="20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21837" y="2015390"/>
            <a:ext cx="557178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Phrase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mining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(</a:t>
            </a:r>
            <a:r>
              <a:rPr lang="en-US" altLang="zh-CN" sz="2400" dirty="0" err="1" smtClean="0">
                <a:solidFill>
                  <a:srgbClr val="0000CC"/>
                </a:solidFill>
                <a:ea typeface="Corbel" charset="0"/>
                <a:cs typeface="Corbel" charset="0"/>
              </a:rPr>
              <a:t>SegPhrase</a:t>
            </a:r>
            <a:r>
              <a:rPr lang="en-US" altLang="zh-CN" sz="2400" dirty="0" smtClean="0">
                <a:solidFill>
                  <a:srgbClr val="0000CC"/>
                </a:solidFill>
                <a:ea typeface="Corbel" charset="0"/>
                <a:cs typeface="Corbel" charset="0"/>
              </a:rPr>
              <a:t> and </a:t>
            </a:r>
            <a:r>
              <a:rPr lang="en-US" altLang="zh-CN" sz="2400" dirty="0" err="1" smtClean="0">
                <a:solidFill>
                  <a:srgbClr val="0000CC"/>
                </a:solidFill>
                <a:ea typeface="Corbel" charset="0"/>
                <a:cs typeface="Corbel" charset="0"/>
              </a:rPr>
              <a:t>AutoPhrase</a:t>
            </a:r>
            <a:r>
              <a:rPr lang="en-US" altLang="zh-CN" sz="2400" dirty="0" smtClean="0">
                <a:solidFill>
                  <a:srgbClr val="0000CC"/>
                </a:solidFill>
                <a:ea typeface="Corbel" charset="0"/>
                <a:cs typeface="Corbel" charset="0"/>
              </a:rPr>
              <a:t>)</a:t>
            </a:r>
            <a:endParaRPr lang="en-US" sz="2400" dirty="0">
              <a:solidFill>
                <a:srgbClr val="0000CC"/>
              </a:solidFill>
              <a:ea typeface="Corbel" charset="0"/>
              <a:cs typeface="Corbel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1982688" y="2731702"/>
            <a:ext cx="8250072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 defTabSz="457200"/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“p</a:t>
            </a:r>
            <a:r>
              <a:rPr 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resident </a:t>
            </a:r>
            <a:r>
              <a:rPr lang="en-US" altLang="zh-CN" sz="2000" dirty="0" err="1" smtClean="0">
                <a:solidFill>
                  <a:srgbClr val="FF0000"/>
                </a:solidFill>
                <a:ea typeface="Corbel" charset="0"/>
                <a:cs typeface="Corbel" charset="0"/>
              </a:rPr>
              <a:t>b</a:t>
            </a:r>
            <a:r>
              <a:rPr lang="en-US" sz="2000" dirty="0" err="1" smtClean="0">
                <a:solidFill>
                  <a:srgbClr val="FF0000"/>
                </a:solidFill>
                <a:ea typeface="Corbel" charset="0"/>
                <a:cs typeface="Corbel" charset="0"/>
              </a:rPr>
              <a:t>laise</a:t>
            </a:r>
            <a:r>
              <a:rPr lang="en-US" altLang="zh-CN" sz="2000" dirty="0" err="1" smtClean="0">
                <a:solidFill>
                  <a:srgbClr val="FF0000"/>
                </a:solidFill>
                <a:ea typeface="Corbel" charset="0"/>
                <a:cs typeface="Corbel" charset="0"/>
              </a:rPr>
              <a:t>_c</a:t>
            </a:r>
            <a:r>
              <a:rPr lang="en-US" sz="2000" dirty="0" err="1" smtClean="0">
                <a:solidFill>
                  <a:srgbClr val="FF0000"/>
                </a:solidFill>
                <a:ea typeface="Corbel" charset="0"/>
                <a:cs typeface="Corbel" charset="0"/>
              </a:rPr>
              <a:t>ompao</a:t>
            </a:r>
            <a:r>
              <a:rPr lang="en-US" altLang="zh-CN" sz="2000" dirty="0" err="1" smtClean="0">
                <a:solidFill>
                  <a:srgbClr val="FF0000"/>
                </a:solidFill>
                <a:ea typeface="Corbel" charset="0"/>
                <a:cs typeface="Corbel" charset="0"/>
              </a:rPr>
              <a:t>ré</a:t>
            </a:r>
            <a:r>
              <a:rPr lang="en-US" sz="2000" dirty="0" err="1" smtClean="0">
                <a:solidFill>
                  <a:prstClr val="black"/>
                </a:solidFill>
                <a:ea typeface="Corbel" charset="0"/>
                <a:cs typeface="Corbel" charset="0"/>
              </a:rPr>
              <a:t>’s</a:t>
            </a:r>
            <a:r>
              <a:rPr lang="zh-CN" altLang="en-US" sz="2000" dirty="0" smtClean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government of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ea typeface="Corbel" charset="0"/>
                <a:cs typeface="Corbel" charset="0"/>
              </a:rPr>
              <a:t>b</a:t>
            </a:r>
            <a:r>
              <a:rPr lang="en-US" sz="2000" dirty="0" err="1">
                <a:solidFill>
                  <a:srgbClr val="FF0000"/>
                </a:solidFill>
                <a:ea typeface="Corbel" charset="0"/>
                <a:cs typeface="Corbel" charset="0"/>
              </a:rPr>
              <a:t>urkina</a:t>
            </a:r>
            <a:r>
              <a:rPr lang="en-US" altLang="zh-CN" sz="2000" dirty="0" err="1">
                <a:solidFill>
                  <a:srgbClr val="FF0000"/>
                </a:solidFill>
                <a:ea typeface="Corbel" charset="0"/>
                <a:cs typeface="Corbel" charset="0"/>
              </a:rPr>
              <a:t>_f</a:t>
            </a:r>
            <a:r>
              <a:rPr lang="en-US" sz="2000" dirty="0" err="1">
                <a:solidFill>
                  <a:srgbClr val="FF0000"/>
                </a:solidFill>
                <a:ea typeface="Corbel" charset="0"/>
                <a:cs typeface="Corbel" charset="0"/>
              </a:rPr>
              <a:t>aso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was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founded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mr-IN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…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”</a:t>
            </a:r>
            <a:endParaRPr lang="zh-CN" altLang="en-US" sz="20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9927" y="3386461"/>
            <a:ext cx="824807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Entity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recognition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and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typing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with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Distant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solidFill>
                  <a:srgbClr val="0000CC"/>
                </a:solidFill>
                <a:ea typeface="Corbel" charset="0"/>
                <a:cs typeface="Corbel" charset="0"/>
              </a:rPr>
              <a:t>Supervision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solidFill>
                  <a:srgbClr val="0000CC"/>
                </a:solidFill>
                <a:ea typeface="Corbel" charset="0"/>
                <a:cs typeface="Corbel" charset="0"/>
              </a:rPr>
              <a:t>(</a:t>
            </a:r>
            <a:r>
              <a:rPr lang="en-US" altLang="zh-CN" sz="2400" dirty="0" err="1" smtClean="0">
                <a:solidFill>
                  <a:srgbClr val="0000CC"/>
                </a:solidFill>
                <a:ea typeface="Corbel" charset="0"/>
                <a:cs typeface="Corbel" charset="0"/>
              </a:rPr>
              <a:t>ClusType</a:t>
            </a:r>
            <a:r>
              <a:rPr lang="en-US" altLang="zh-CN" sz="2400" dirty="0" smtClean="0">
                <a:solidFill>
                  <a:srgbClr val="0000CC"/>
                </a:solidFill>
                <a:ea typeface="Corbel" charset="0"/>
                <a:cs typeface="Corbel" charset="0"/>
              </a:rPr>
              <a:t>)</a:t>
            </a:r>
            <a:endParaRPr lang="en-US" sz="2400" dirty="0">
              <a:solidFill>
                <a:srgbClr val="0000CC"/>
              </a:solidFill>
              <a:ea typeface="Corbel" charset="0"/>
              <a:cs typeface="Corbel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679468" y="4342032"/>
            <a:ext cx="6856512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 defTabSz="457200"/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“pr</a:t>
            </a:r>
            <a:r>
              <a:rPr 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esident </a:t>
            </a:r>
            <a:r>
              <a:rPr lang="en-US" altLang="zh-CN" sz="2000" dirty="0">
                <a:solidFill>
                  <a:srgbClr val="FF0000"/>
                </a:solidFill>
                <a:ea typeface="Corbel" charset="0"/>
                <a:cs typeface="Corbel" charset="0"/>
              </a:rPr>
              <a:t>$</a:t>
            </a:r>
            <a:r>
              <a:rPr lang="en-US" altLang="zh-CN" sz="2000" dirty="0" smtClean="0">
                <a:solidFill>
                  <a:srgbClr val="FF0000"/>
                </a:solidFill>
                <a:ea typeface="Corbel" charset="0"/>
                <a:cs typeface="Corbel" charset="0"/>
              </a:rPr>
              <a:t>P</a:t>
            </a:r>
            <a:r>
              <a:rPr lang="en-US" altLang="zh-CN" sz="1600" dirty="0" smtClean="0">
                <a:solidFill>
                  <a:srgbClr val="FF0000"/>
                </a:solidFill>
                <a:ea typeface="Corbel" charset="0"/>
                <a:cs typeface="Corbel" charset="0"/>
              </a:rPr>
              <a:t>ERSON</a:t>
            </a:r>
            <a:r>
              <a:rPr lang="en-US" sz="2000" dirty="0" smtClean="0">
                <a:solidFill>
                  <a:prstClr val="black"/>
                </a:solidFill>
                <a:ea typeface="Corbel" charset="0"/>
                <a:cs typeface="Corbel" charset="0"/>
              </a:rPr>
              <a:t>’s</a:t>
            </a:r>
            <a:r>
              <a:rPr lang="zh-CN" altLang="en-US" sz="2000" dirty="0" smtClean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government of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a typeface="Corbel" charset="0"/>
                <a:cs typeface="Corbel" charset="0"/>
              </a:rPr>
              <a:t>$L</a:t>
            </a:r>
            <a:r>
              <a:rPr lang="en-US" altLang="zh-CN" sz="1600" dirty="0">
                <a:solidFill>
                  <a:srgbClr val="FF0000"/>
                </a:solidFill>
                <a:ea typeface="Corbel" charset="0"/>
                <a:cs typeface="Corbel" charset="0"/>
              </a:rPr>
              <a:t>OCATION</a:t>
            </a:r>
            <a:r>
              <a:rPr lang="zh-CN" altLang="en-US" sz="16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was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founded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mr-IN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…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”</a:t>
            </a:r>
            <a:endParaRPr lang="zh-CN" altLang="en-US" sz="28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1524000" y="5858565"/>
            <a:ext cx="9144000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>
            <a:spAutoFit/>
          </a:bodyPr>
          <a:lstStyle/>
          <a:p>
            <a:pPr defTabSz="457200"/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“pr</a:t>
            </a:r>
            <a:r>
              <a:rPr 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esident </a:t>
            </a:r>
            <a:r>
              <a:rPr lang="en-US" altLang="zh-CN" sz="2000" dirty="0">
                <a:solidFill>
                  <a:srgbClr val="FF0000"/>
                </a:solidFill>
                <a:ea typeface="Corbel" charset="0"/>
                <a:cs typeface="Corbel" charset="0"/>
              </a:rPr>
              <a:t>$</a:t>
            </a:r>
            <a:r>
              <a:rPr lang="en-US" altLang="zh-CN" sz="2000" dirty="0" smtClean="0">
                <a:solidFill>
                  <a:srgbClr val="FF0000"/>
                </a:solidFill>
                <a:ea typeface="Corbel" charset="0"/>
                <a:cs typeface="Corbel" charset="0"/>
              </a:rPr>
              <a:t>P</a:t>
            </a:r>
            <a:r>
              <a:rPr lang="en-US" altLang="zh-CN" sz="1600" dirty="0" smtClean="0">
                <a:solidFill>
                  <a:srgbClr val="FF0000"/>
                </a:solidFill>
                <a:ea typeface="Corbel" charset="0"/>
                <a:cs typeface="Corbel" charset="0"/>
              </a:rPr>
              <a:t>ERSON</a:t>
            </a:r>
            <a:r>
              <a:rPr lang="en-US" altLang="zh-CN" sz="2000" dirty="0" smtClean="0">
                <a:solidFill>
                  <a:srgbClr val="FF0000"/>
                </a:solidFill>
                <a:ea typeface="Corbel" charset="0"/>
                <a:cs typeface="Corbel" charset="0"/>
              </a:rPr>
              <a:t>.P</a:t>
            </a:r>
            <a:r>
              <a:rPr lang="en-US" altLang="zh-CN" sz="1600" dirty="0" smtClean="0">
                <a:solidFill>
                  <a:srgbClr val="FF0000"/>
                </a:solidFill>
                <a:ea typeface="Corbel" charset="0"/>
                <a:cs typeface="Corbel" charset="0"/>
              </a:rPr>
              <a:t>OLITICIAN</a:t>
            </a:r>
            <a:r>
              <a:rPr lang="en-US" sz="2000" dirty="0" smtClean="0">
                <a:solidFill>
                  <a:prstClr val="black"/>
                </a:solidFill>
                <a:ea typeface="Corbel" charset="0"/>
                <a:cs typeface="Corbel" charset="0"/>
              </a:rPr>
              <a:t>’s</a:t>
            </a:r>
            <a:r>
              <a:rPr lang="zh-CN" altLang="en-US" sz="2000" dirty="0" smtClean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government of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ea typeface="Corbel" charset="0"/>
                <a:cs typeface="Corbel" charset="0"/>
              </a:rPr>
              <a:t>$L</a:t>
            </a:r>
            <a:r>
              <a:rPr lang="en-US" altLang="zh-CN" sz="1600" dirty="0">
                <a:solidFill>
                  <a:srgbClr val="FF0000"/>
                </a:solidFill>
                <a:ea typeface="Corbel" charset="0"/>
                <a:cs typeface="Corbel" charset="0"/>
              </a:rPr>
              <a:t>OCATION</a:t>
            </a:r>
            <a:r>
              <a:rPr lang="en-US" altLang="zh-CN" sz="2000" dirty="0">
                <a:solidFill>
                  <a:srgbClr val="FF0000"/>
                </a:solidFill>
                <a:ea typeface="Corbel" charset="0"/>
                <a:cs typeface="Corbel" charset="0"/>
              </a:rPr>
              <a:t>.C</a:t>
            </a:r>
            <a:r>
              <a:rPr lang="en-US" altLang="zh-CN" sz="1600" dirty="0">
                <a:solidFill>
                  <a:srgbClr val="FF0000"/>
                </a:solidFill>
                <a:ea typeface="Corbel" charset="0"/>
                <a:cs typeface="Corbel" charset="0"/>
              </a:rPr>
              <a:t>OUNTRY</a:t>
            </a:r>
            <a:r>
              <a:rPr lang="zh-CN" altLang="en-US" sz="16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was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founded</a:t>
            </a:r>
            <a:r>
              <a:rPr lang="zh-CN" altLang="en-US" sz="20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mr-IN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…</a:t>
            </a:r>
            <a:r>
              <a:rPr lang="en-US" altLang="zh-CN" sz="2000" dirty="0">
                <a:solidFill>
                  <a:prstClr val="black"/>
                </a:solidFill>
                <a:ea typeface="Corbel" charset="0"/>
                <a:cs typeface="Corbel" charset="0"/>
              </a:rPr>
              <a:t>”</a:t>
            </a:r>
            <a:endParaRPr lang="zh-CN" altLang="en-US" sz="28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48979" y="5120305"/>
            <a:ext cx="589404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Fine-grained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typing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(PLE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by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Ren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solidFill>
                  <a:srgbClr val="0000CC"/>
                </a:solidFill>
                <a:ea typeface="Corbel" charset="0"/>
                <a:cs typeface="Corbel" charset="0"/>
              </a:rPr>
              <a:t>et</a:t>
            </a:r>
            <a:r>
              <a:rPr lang="zh-CN" altLang="en-US" sz="2400" dirty="0" smtClean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al.</a:t>
            </a:r>
            <a:r>
              <a:rPr lang="zh-CN" altLang="en-US" sz="2400" dirty="0">
                <a:solidFill>
                  <a:srgbClr val="0000CC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srgbClr val="0000CC"/>
                </a:solidFill>
                <a:ea typeface="Corbel" charset="0"/>
                <a:cs typeface="Corbel" charset="0"/>
              </a:rPr>
              <a:t>KDD’16)</a:t>
            </a:r>
            <a:endParaRPr lang="en-US" sz="2400" dirty="0">
              <a:solidFill>
                <a:srgbClr val="0000CC"/>
              </a:solidFill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98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70" y="167358"/>
            <a:ext cx="12295572" cy="738909"/>
          </a:xfrm>
        </p:spPr>
        <p:txBody>
          <a:bodyPr>
            <a:noAutofit/>
          </a:bodyPr>
          <a:lstStyle/>
          <a:p>
            <a:pPr defTabSz="914400" fontAlgn="base"/>
            <a:r>
              <a:rPr lang="en-US" altLang="zh-CN" sz="4000" dirty="0" smtClean="0"/>
              <a:t>Meta-Pattern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Quality</a:t>
            </a:r>
            <a:r>
              <a:rPr lang="zh-CN" altLang="en-US" sz="4000" dirty="0"/>
              <a:t> </a:t>
            </a:r>
            <a:r>
              <a:rPr lang="en-US" altLang="zh-CN" sz="4000" dirty="0"/>
              <a:t>Assessment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Segmentation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055" y="1344146"/>
            <a:ext cx="10058400" cy="29006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rich</a:t>
            </a:r>
            <a:r>
              <a:rPr lang="zh-CN" altLang="en-US" sz="2400" dirty="0"/>
              <a:t> </a:t>
            </a:r>
            <a:r>
              <a:rPr lang="en-US" altLang="zh-CN" sz="2400" dirty="0"/>
              <a:t>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features:</a:t>
            </a:r>
            <a:endParaRPr lang="zh-CN" altLang="en-US" sz="2400" dirty="0"/>
          </a:p>
          <a:p>
            <a:pPr>
              <a:buFont typeface="Wingdings" charset="2"/>
              <a:buChar char="ü"/>
            </a:pPr>
            <a:r>
              <a:rPr lang="en-US" altLang="zh-CN" sz="2400" dirty="0"/>
              <a:t>Frequency</a:t>
            </a:r>
            <a:endParaRPr lang="zh-CN" altLang="en-US" sz="2400" dirty="0"/>
          </a:p>
          <a:p>
            <a:pPr>
              <a:buFont typeface="Wingdings" charset="2"/>
              <a:buChar char="ü"/>
            </a:pPr>
            <a:r>
              <a:rPr lang="en-US" altLang="zh-CN" sz="2400" dirty="0"/>
              <a:t>Concordance:</a:t>
            </a:r>
            <a:r>
              <a:rPr lang="zh-CN" altLang="en-US" sz="1800" dirty="0"/>
              <a:t> </a:t>
            </a:r>
            <a:r>
              <a:rPr lang="en-US" altLang="zh-CN" sz="1800" dirty="0"/>
              <a:t>“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$</a:t>
            </a:r>
            <a:r>
              <a:rPr lang="en-US" altLang="zh-CN" sz="1800" dirty="0" smtClean="0">
                <a:latin typeface="Corbel" charset="0"/>
                <a:ea typeface="Corbel" charset="0"/>
                <a:cs typeface="Corbel" charset="0"/>
              </a:rPr>
              <a:t>P</a:t>
            </a:r>
            <a:r>
              <a:rPr lang="en-US" altLang="zh-CN" sz="1400" dirty="0" smtClean="0">
                <a:latin typeface="Corbel" charset="0"/>
                <a:ea typeface="Corbel" charset="0"/>
                <a:cs typeface="Corbel" charset="0"/>
              </a:rPr>
              <a:t>ERSON</a:t>
            </a:r>
            <a:r>
              <a:rPr lang="en-US" altLang="zh-CN" sz="1800" dirty="0" smtClean="0">
                <a:latin typeface="Corbel" charset="0"/>
                <a:ea typeface="Corbel" charset="0"/>
                <a:cs typeface="Corbel" charset="0"/>
              </a:rPr>
              <a:t>’s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wife”</a:t>
            </a:r>
            <a:endParaRPr lang="zh-CN" altLang="en-US" sz="1800" dirty="0"/>
          </a:p>
          <a:p>
            <a:pPr>
              <a:buFont typeface="Wingdings" charset="2"/>
              <a:buChar char="ü"/>
            </a:pPr>
            <a:r>
              <a:rPr lang="en-US" altLang="zh-CN" sz="2400" dirty="0"/>
              <a:t>Completeness: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“$C</a:t>
            </a:r>
            <a:r>
              <a:rPr lang="en-US" altLang="zh-CN" sz="1400" dirty="0">
                <a:latin typeface="Corbel" charset="0"/>
                <a:ea typeface="Corbel" charset="0"/>
                <a:cs typeface="Corbel" charset="0"/>
              </a:rPr>
              <a:t>OUNTRY</a:t>
            </a:r>
            <a:r>
              <a:rPr lang="zh-CN" altLang="en-US" sz="18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president”</a:t>
            </a:r>
            <a:r>
              <a:rPr lang="zh-CN" altLang="en-US" sz="18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 smtClean="0">
                <a:latin typeface="Corbel" charset="0"/>
                <a:ea typeface="Corbel" charset="0"/>
                <a:cs typeface="Corbel" charset="0"/>
              </a:rPr>
              <a:t>vs.</a:t>
            </a:r>
            <a:r>
              <a:rPr lang="zh-CN" altLang="en-US" sz="18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“$C</a:t>
            </a:r>
            <a:r>
              <a:rPr lang="en-US" altLang="zh-CN" sz="1400" dirty="0">
                <a:latin typeface="Corbel" charset="0"/>
                <a:ea typeface="Corbel" charset="0"/>
                <a:cs typeface="Corbel" charset="0"/>
              </a:rPr>
              <a:t>OUNTRY</a:t>
            </a:r>
            <a:r>
              <a:rPr lang="zh-CN" altLang="en-US" sz="18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president</a:t>
            </a:r>
            <a:r>
              <a:rPr lang="zh-CN" altLang="en-US" sz="18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$P</a:t>
            </a:r>
            <a:r>
              <a:rPr lang="en-US" altLang="zh-CN" sz="1400" dirty="0">
                <a:latin typeface="Corbel" charset="0"/>
                <a:ea typeface="Corbel" charset="0"/>
                <a:cs typeface="Corbel" charset="0"/>
              </a:rPr>
              <a:t>OLITICIAN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”</a:t>
            </a:r>
            <a:endParaRPr lang="zh-CN" altLang="en-US" sz="1800" dirty="0">
              <a:latin typeface="Corbel" charset="0"/>
              <a:ea typeface="Corbel" charset="0"/>
              <a:cs typeface="Corbel" charset="0"/>
            </a:endParaRPr>
          </a:p>
          <a:p>
            <a:pPr>
              <a:buFont typeface="Wingdings" charset="2"/>
              <a:buChar char="ü"/>
            </a:pPr>
            <a:r>
              <a:rPr lang="en-US" altLang="zh-CN" sz="2400" dirty="0" err="1"/>
              <a:t>Informativeness</a:t>
            </a:r>
            <a:r>
              <a:rPr lang="en-US" altLang="zh-CN" sz="2400" dirty="0"/>
              <a:t>:</a:t>
            </a:r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“$P</a:t>
            </a:r>
            <a:r>
              <a:rPr lang="en-US" altLang="zh-CN" sz="1400" dirty="0">
                <a:latin typeface="Corbel" charset="0"/>
                <a:ea typeface="Corbel" charset="0"/>
                <a:cs typeface="Corbel" charset="0"/>
              </a:rPr>
              <a:t>ERSON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 and</a:t>
            </a:r>
            <a:r>
              <a:rPr lang="zh-CN" altLang="en-US" sz="18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$P</a:t>
            </a:r>
            <a:r>
              <a:rPr lang="en-US" altLang="zh-CN" sz="1400" dirty="0">
                <a:latin typeface="Corbel" charset="0"/>
                <a:ea typeface="Corbel" charset="0"/>
                <a:cs typeface="Corbel" charset="0"/>
              </a:rPr>
              <a:t>ERSON</a:t>
            </a:r>
            <a:r>
              <a:rPr lang="zh-CN" altLang="en-US" sz="1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”</a:t>
            </a:r>
            <a:r>
              <a:rPr lang="zh-CN" altLang="en-US" sz="18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 smtClean="0">
                <a:latin typeface="Corbel" charset="0"/>
                <a:ea typeface="Corbel" charset="0"/>
                <a:cs typeface="Corbel" charset="0"/>
              </a:rPr>
              <a:t>vs.</a:t>
            </a:r>
            <a:r>
              <a:rPr lang="zh-CN" altLang="en-US" sz="18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“$P</a:t>
            </a:r>
            <a:r>
              <a:rPr lang="en-US" altLang="zh-CN" sz="1400" dirty="0">
                <a:latin typeface="Corbel" charset="0"/>
                <a:ea typeface="Corbel" charset="0"/>
                <a:cs typeface="Corbel" charset="0"/>
              </a:rPr>
              <a:t>ERSON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’s</a:t>
            </a:r>
            <a:r>
              <a:rPr lang="zh-CN" altLang="en-US" sz="18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wife,</a:t>
            </a:r>
            <a:r>
              <a:rPr lang="zh-CN" altLang="en-US" sz="18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$P</a:t>
            </a:r>
            <a:r>
              <a:rPr lang="en-US" altLang="zh-CN" sz="1400" dirty="0">
                <a:latin typeface="Corbel" charset="0"/>
                <a:ea typeface="Corbel" charset="0"/>
                <a:cs typeface="Corbel" charset="0"/>
              </a:rPr>
              <a:t>ERSON</a:t>
            </a:r>
            <a:r>
              <a:rPr lang="en-US" altLang="zh-CN" sz="1800" dirty="0">
                <a:latin typeface="Corbel" charset="0"/>
                <a:ea typeface="Corbel" charset="0"/>
                <a:cs typeface="Corbel" charset="0"/>
              </a:rPr>
              <a:t>”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Regression</a:t>
            </a:r>
            <a:r>
              <a:rPr lang="zh-CN" altLang="en-US" sz="2400" dirty="0"/>
              <a:t> </a:t>
            </a:r>
            <a:r>
              <a:rPr lang="en-US" altLang="zh-CN" sz="2400" dirty="0"/>
              <a:t>Q(.):</a:t>
            </a:r>
            <a:r>
              <a:rPr lang="zh-CN" altLang="en-US" sz="2400" dirty="0"/>
              <a:t> </a:t>
            </a:r>
            <a:r>
              <a:rPr lang="en-US" altLang="zh-CN" sz="2400" dirty="0"/>
              <a:t>random</a:t>
            </a:r>
            <a:r>
              <a:rPr lang="zh-CN" altLang="en-US" sz="2400" dirty="0"/>
              <a:t> </a:t>
            </a:r>
            <a:r>
              <a:rPr lang="en-US" altLang="zh-CN" sz="2400" dirty="0"/>
              <a:t>forest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300</a:t>
            </a:r>
            <a:r>
              <a:rPr lang="zh-CN" altLang="en-US" sz="2400" dirty="0"/>
              <a:t> </a:t>
            </a:r>
            <a:r>
              <a:rPr lang="en-US" altLang="zh-CN" sz="2400" dirty="0"/>
              <a:t>labels</a:t>
            </a:r>
            <a:endParaRPr lang="en-US" sz="2400" dirty="0"/>
          </a:p>
          <a:p>
            <a:pPr lvl="1"/>
            <a:endParaRPr lang="en-US" altLang="zh-CN" sz="2400" dirty="0">
              <a:ea typeface="Helvetica Light" charset="0"/>
              <a:cs typeface="Helvetica Ligh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81201" y="4449307"/>
            <a:ext cx="8393373" cy="1676857"/>
            <a:chOff x="1981201" y="4449307"/>
            <a:chExt cx="8393373" cy="1676857"/>
          </a:xfrm>
        </p:grpSpPr>
        <p:sp>
          <p:nvSpPr>
            <p:cNvPr id="5" name="Rectangle 4"/>
            <p:cNvSpPr/>
            <p:nvPr/>
          </p:nvSpPr>
          <p:spPr>
            <a:xfrm>
              <a:off x="1981201" y="5664499"/>
              <a:ext cx="8393373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pr</a:t>
              </a:r>
              <a:r>
                <a:rPr 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esident </a:t>
              </a:r>
              <a:r>
                <a:rPr lang="en-US" altLang="zh-CN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$P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ERSON</a:t>
              </a:r>
              <a:r>
                <a:rPr lang="en-US" altLang="zh-CN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.P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OLITICIAN</a:t>
              </a:r>
              <a:r>
                <a:rPr lang="zh-CN" alt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’s</a:t>
              </a:r>
              <a:r>
                <a:rPr lang="zh-CN" alt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government of</a:t>
              </a:r>
              <a:r>
                <a:rPr lang="zh-CN" altLang="en-US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$L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OCATION</a:t>
              </a:r>
              <a:r>
                <a:rPr lang="en-US" altLang="zh-CN" sz="2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.C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OUNTRY</a:t>
              </a:r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63088" y="5664499"/>
              <a:ext cx="1221475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84562" y="5664499"/>
              <a:ext cx="238835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672920" y="5664499"/>
              <a:ext cx="23201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04932" y="5664498"/>
              <a:ext cx="1610436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15368" y="5664498"/>
              <a:ext cx="411707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27075" y="5664498"/>
              <a:ext cx="236561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3147402" y="5159991"/>
              <a:ext cx="274320" cy="2743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3" name="Elbow Connector 12"/>
            <p:cNvCxnSpPr>
              <a:stCxn id="12" idx="2"/>
              <a:endCxn id="6" idx="0"/>
            </p:cNvCxnSpPr>
            <p:nvPr/>
          </p:nvCxnSpPr>
          <p:spPr>
            <a:xfrm rot="10800000" flipV="1">
              <a:off x="2673827" y="5297151"/>
              <a:ext cx="473577" cy="367347"/>
            </a:xfrm>
            <a:prstGeom prst="bentConnector2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12" idx="6"/>
              <a:endCxn id="7" idx="0"/>
            </p:cNvCxnSpPr>
            <p:nvPr/>
          </p:nvCxnSpPr>
          <p:spPr>
            <a:xfrm>
              <a:off x="3421723" y="5297152"/>
              <a:ext cx="1057019" cy="367347"/>
            </a:xfrm>
            <a:prstGeom prst="bentConnector2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7584060" y="5159990"/>
              <a:ext cx="274320" cy="2743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6" name="Elbow Connector 15"/>
            <p:cNvCxnSpPr>
              <a:stCxn id="15" idx="6"/>
              <a:endCxn id="11" idx="0"/>
            </p:cNvCxnSpPr>
            <p:nvPr/>
          </p:nvCxnSpPr>
          <p:spPr>
            <a:xfrm>
              <a:off x="7858381" y="5297151"/>
              <a:ext cx="1251501" cy="367347"/>
            </a:xfrm>
            <a:prstGeom prst="bentConnector2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5" idx="2"/>
              <a:endCxn id="9" idx="0"/>
            </p:cNvCxnSpPr>
            <p:nvPr/>
          </p:nvCxnSpPr>
          <p:spPr>
            <a:xfrm rot="10800000" flipV="1">
              <a:off x="6710150" y="5297150"/>
              <a:ext cx="873910" cy="367347"/>
            </a:xfrm>
            <a:prstGeom prst="bentConnector2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651766" y="4768405"/>
              <a:ext cx="274320" cy="2743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9" name="Elbow Connector 18"/>
            <p:cNvCxnSpPr>
              <a:stCxn id="18" idx="2"/>
              <a:endCxn id="12" idx="0"/>
            </p:cNvCxnSpPr>
            <p:nvPr/>
          </p:nvCxnSpPr>
          <p:spPr>
            <a:xfrm rot="10800000" flipV="1">
              <a:off x="3284562" y="4905565"/>
              <a:ext cx="2367204" cy="254426"/>
            </a:xfrm>
            <a:prstGeom prst="bentConnector2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18" idx="6"/>
              <a:endCxn id="15" idx="0"/>
            </p:cNvCxnSpPr>
            <p:nvPr/>
          </p:nvCxnSpPr>
          <p:spPr>
            <a:xfrm>
              <a:off x="5926086" y="4905566"/>
              <a:ext cx="1795134" cy="254425"/>
            </a:xfrm>
            <a:prstGeom prst="bentConnector2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0"/>
              <a:endCxn id="18" idx="4"/>
            </p:cNvCxnSpPr>
            <p:nvPr/>
          </p:nvCxnSpPr>
          <p:spPr>
            <a:xfrm flipV="1">
              <a:off x="5788926" y="5042726"/>
              <a:ext cx="0" cy="621773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0"/>
              <a:endCxn id="15" idx="4"/>
            </p:cNvCxnSpPr>
            <p:nvPr/>
          </p:nvCxnSpPr>
          <p:spPr>
            <a:xfrm flipH="1" flipV="1">
              <a:off x="7721221" y="5434311"/>
              <a:ext cx="1" cy="23018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408307" y="4449307"/>
              <a:ext cx="11752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24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Q(.)</a:t>
              </a:r>
              <a:r>
                <a:rPr lang="zh-CN" altLang="en-US" sz="24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↑</a:t>
              </a:r>
              <a:endParaRPr lang="en-US" sz="2400" dirty="0">
                <a:solidFill>
                  <a:srgbClr val="FF0000"/>
                </a:solidFill>
                <a:ea typeface="Corbel" charset="0"/>
                <a:cs typeface="Corbel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2408307" y="4725541"/>
              <a:ext cx="1175292" cy="3915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643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70" y="167358"/>
            <a:ext cx="12295572" cy="738909"/>
          </a:xfrm>
        </p:spPr>
        <p:txBody>
          <a:bodyPr>
            <a:noAutofit/>
          </a:bodyPr>
          <a:lstStyle/>
          <a:p>
            <a:pPr defTabSz="914400" fontAlgn="base"/>
            <a:r>
              <a:rPr lang="en-US" altLang="zh-CN" sz="3600" dirty="0" smtClean="0"/>
              <a:t>Grouping </a:t>
            </a:r>
            <a:r>
              <a:rPr lang="en-US" altLang="zh-CN" sz="3600" dirty="0"/>
              <a:t>Synonymous</a:t>
            </a:r>
            <a:r>
              <a:rPr lang="zh-CN" altLang="en-US" sz="3600" dirty="0"/>
              <a:t> </a:t>
            </a:r>
            <a:r>
              <a:rPr lang="en-US" altLang="zh-CN" sz="3600" dirty="0"/>
              <a:t>Patterns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81201" y="1509038"/>
            <a:ext cx="8170220" cy="4847313"/>
            <a:chOff x="1981201" y="1509038"/>
            <a:chExt cx="8170220" cy="4847313"/>
          </a:xfrm>
        </p:grpSpPr>
        <p:sp>
          <p:nvSpPr>
            <p:cNvPr id="5" name="Rectangle 4"/>
            <p:cNvSpPr>
              <a:spLocks/>
            </p:cNvSpPr>
            <p:nvPr/>
          </p:nvSpPr>
          <p:spPr>
            <a:xfrm>
              <a:off x="2437578" y="2244665"/>
              <a:ext cx="3167926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$C</a:t>
              </a:r>
              <a:r>
                <a:rPr lang="en-US" altLang="zh-CN" sz="14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OUNTRY </a:t>
              </a:r>
              <a:r>
                <a:rPr lang="en-US" altLang="zh-CN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p</a:t>
              </a:r>
              <a:r>
                <a:rPr lang="en-US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resident</a:t>
              </a:r>
              <a:r>
                <a:rPr lang="zh-CN" altLang="en-US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$P</a:t>
              </a:r>
              <a:r>
                <a:rPr lang="en-US" altLang="zh-CN" sz="14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OLITICIAN</a:t>
              </a:r>
              <a:endParaRPr lang="en-US" sz="1800" dirty="0">
                <a:solidFill>
                  <a:srgbClr val="FF0000"/>
                </a:solidFill>
                <a:ea typeface="Corbel" charset="0"/>
                <a:cs typeface="Corbel" charset="0"/>
              </a:endParaRPr>
            </a:p>
          </p:txBody>
        </p:sp>
        <p:sp>
          <p:nvSpPr>
            <p:cNvPr id="6" name="Rectangle 5"/>
            <p:cNvSpPr>
              <a:spLocks/>
            </p:cNvSpPr>
            <p:nvPr/>
          </p:nvSpPr>
          <p:spPr>
            <a:xfrm>
              <a:off x="2437578" y="2654970"/>
              <a:ext cx="3427233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p</a:t>
              </a:r>
              <a:r>
                <a:rPr lang="en-US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resident</a:t>
              </a:r>
              <a:r>
                <a:rPr lang="zh-CN" altLang="en-US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$P</a:t>
              </a:r>
              <a:r>
                <a:rPr lang="en-US" altLang="zh-CN" sz="14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OLITICIAN</a:t>
              </a:r>
              <a:r>
                <a:rPr lang="zh-CN" altLang="en-US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of</a:t>
              </a:r>
              <a:r>
                <a:rPr lang="zh-CN" altLang="en-US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$C</a:t>
              </a:r>
              <a:r>
                <a:rPr lang="en-US" altLang="zh-CN" sz="1400" dirty="0">
                  <a:solidFill>
                    <a:srgbClr val="FF0000"/>
                  </a:solidFill>
                  <a:ea typeface="Corbel" charset="0"/>
                  <a:cs typeface="Corbel" charset="0"/>
                </a:rPr>
                <a:t>OUNTRY</a:t>
              </a:r>
              <a:endParaRPr lang="en-US" sz="1800" dirty="0">
                <a:solidFill>
                  <a:srgbClr val="FF0000"/>
                </a:solidFill>
                <a:ea typeface="Corbel" charset="0"/>
                <a:cs typeface="Corbel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981201" y="1952111"/>
              <a:ext cx="4080681" cy="140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>
            <a:xfrm>
              <a:off x="2696884" y="4448779"/>
              <a:ext cx="1706794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$P</a:t>
              </a:r>
              <a:r>
                <a:rPr lang="en-US" altLang="zh-CN" sz="14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ERSON</a:t>
              </a:r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,</a:t>
              </a:r>
              <a:r>
                <a:rPr lang="zh-CN" altLang="en-US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$D</a:t>
              </a:r>
              <a:r>
                <a:rPr lang="en-US" altLang="zh-CN" sz="14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IGIT</a:t>
              </a:r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,</a:t>
              </a:r>
              <a:endParaRPr lang="zh-CN" altLang="en-US" sz="1800" dirty="0">
                <a:solidFill>
                  <a:srgbClr val="0000CC"/>
                </a:solidFill>
                <a:ea typeface="Corbel" charset="0"/>
                <a:cs typeface="Corbel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981201" y="4060690"/>
              <a:ext cx="4080681" cy="22956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>
            <a:xfrm>
              <a:off x="2696885" y="4934722"/>
              <a:ext cx="2389182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$P</a:t>
              </a:r>
              <a:r>
                <a:rPr lang="en-US" altLang="zh-CN" sz="14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ERSON</a:t>
              </a:r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’s</a:t>
              </a:r>
              <a:r>
                <a:rPr lang="zh-CN" altLang="en-US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age</a:t>
              </a:r>
              <a:r>
                <a:rPr lang="zh-CN" altLang="en-US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is</a:t>
              </a:r>
              <a:r>
                <a:rPr lang="zh-CN" altLang="en-US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$D</a:t>
              </a:r>
              <a:r>
                <a:rPr lang="en-US" altLang="zh-CN" sz="14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IGIT</a:t>
              </a:r>
              <a:endParaRPr lang="zh-CN" altLang="en-US" sz="1400" dirty="0">
                <a:solidFill>
                  <a:srgbClr val="0000CC"/>
                </a:solidFill>
                <a:ea typeface="Corbel" charset="0"/>
                <a:cs typeface="Corbel" charset="0"/>
              </a:endParaRPr>
            </a:p>
          </p:txBody>
        </p:sp>
        <p:sp>
          <p:nvSpPr>
            <p:cNvPr id="11" name="Rectangle 10"/>
            <p:cNvSpPr>
              <a:spLocks/>
            </p:cNvSpPr>
            <p:nvPr/>
          </p:nvSpPr>
          <p:spPr>
            <a:xfrm>
              <a:off x="2696885" y="5420665"/>
              <a:ext cx="2798615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$P</a:t>
              </a:r>
              <a:r>
                <a:rPr lang="en-US" altLang="zh-CN" sz="14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ERSON</a:t>
              </a:r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,</a:t>
              </a:r>
              <a:r>
                <a:rPr lang="zh-CN" altLang="en-US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a</a:t>
              </a:r>
              <a:r>
                <a:rPr lang="zh-CN" altLang="en-US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srgbClr val="0000CC"/>
                  </a:solidFill>
                  <a:ea typeface="Corbel" charset="0"/>
                  <a:cs typeface="Corbel" charset="0"/>
                </a:rPr>
                <a:t>$</a:t>
              </a:r>
              <a:r>
                <a:rPr lang="en-US" altLang="zh-CN" sz="1800" dirty="0" smtClean="0">
                  <a:solidFill>
                    <a:srgbClr val="0000CC"/>
                  </a:solidFill>
                  <a:ea typeface="Corbel" charset="0"/>
                  <a:cs typeface="Corbel" charset="0"/>
                </a:rPr>
                <a:t>D</a:t>
              </a:r>
              <a:r>
                <a:rPr lang="en-US" altLang="zh-CN" sz="1400" dirty="0" smtClean="0">
                  <a:solidFill>
                    <a:srgbClr val="0000CC"/>
                  </a:solidFill>
                  <a:ea typeface="Corbel" charset="0"/>
                  <a:cs typeface="Corbel" charset="0"/>
                </a:rPr>
                <a:t>IGIT</a:t>
              </a:r>
              <a:r>
                <a:rPr lang="en-US" altLang="zh-CN" sz="1800" dirty="0" smtClean="0">
                  <a:solidFill>
                    <a:srgbClr val="0000CC"/>
                  </a:solidFill>
                  <a:ea typeface="Corbel" charset="0"/>
                  <a:cs typeface="Corbel" charset="0"/>
                </a:rPr>
                <a:t>-year-old</a:t>
              </a:r>
              <a:endParaRPr lang="zh-CN" altLang="en-US" sz="1800" dirty="0">
                <a:solidFill>
                  <a:srgbClr val="0000CC"/>
                </a:solidFill>
                <a:ea typeface="Corbel" charset="0"/>
                <a:cs typeface="Corbe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45160" y="1875333"/>
              <a:ext cx="11320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altLang="zh-CN" sz="1800">
                  <a:solidFill>
                    <a:prstClr val="black"/>
                  </a:solidFill>
                  <a:ea typeface="Corbel" charset="0"/>
                  <a:cs typeface="Corbel" charset="0"/>
                </a:rPr>
                <a:t>p</a:t>
              </a:r>
              <a:r>
                <a:rPr lang="en-US" sz="1800">
                  <a:solidFill>
                    <a:prstClr val="black"/>
                  </a:solidFill>
                  <a:ea typeface="Corbel" charset="0"/>
                  <a:cs typeface="Corbel" charset="0"/>
                </a:rPr>
                <a:t>resident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45159" y="2839636"/>
              <a:ext cx="32062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sz="1800" dirty="0">
                  <a:solidFill>
                    <a:prstClr val="black"/>
                  </a:solidFill>
                </a:rPr>
                <a:t>⟨</a:t>
              </a:r>
              <a:r>
                <a:rPr lang="en-US" altLang="zh-CN" sz="1800" dirty="0">
                  <a:solidFill>
                    <a:prstClr val="black"/>
                  </a:solidFill>
                </a:rPr>
                <a:t>United</a:t>
              </a:r>
              <a:r>
                <a:rPr lang="zh-CN" altLang="en-US" sz="1800" dirty="0">
                  <a:solidFill>
                    <a:prstClr val="black"/>
                  </a:solidFill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</a:rPr>
                <a:t>States,</a:t>
              </a:r>
              <a:r>
                <a:rPr lang="zh-CN" altLang="en-US" sz="1800" dirty="0">
                  <a:solidFill>
                    <a:prstClr val="black"/>
                  </a:solidFill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</a:rPr>
                <a:t>Barack</a:t>
              </a:r>
              <a:r>
                <a:rPr lang="zh-CN" altLang="en-US" sz="1800" dirty="0">
                  <a:solidFill>
                    <a:prstClr val="black"/>
                  </a:solidFill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</a:rPr>
                <a:t>Obama</a:t>
              </a:r>
              <a:r>
                <a:rPr lang="en-US" sz="1800" dirty="0">
                  <a:solidFill>
                    <a:prstClr val="black"/>
                  </a:solidFill>
                </a:rPr>
                <a:t>⟩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45159" y="4060689"/>
              <a:ext cx="2081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sz="1800" dirty="0">
                  <a:solidFill>
                    <a:prstClr val="black"/>
                  </a:solidFill>
                </a:rPr>
                <a:t>⟨</a:t>
              </a:r>
              <a:r>
                <a:rPr lang="en-US" altLang="zh-CN" sz="1800" dirty="0">
                  <a:solidFill>
                    <a:prstClr val="black"/>
                  </a:solidFill>
                </a:rPr>
                <a:t>Barack</a:t>
              </a:r>
              <a:r>
                <a:rPr lang="zh-CN" altLang="en-US" sz="1800" dirty="0">
                  <a:solidFill>
                    <a:prstClr val="black"/>
                  </a:solidFill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</a:rPr>
                <a:t>Obama,</a:t>
              </a:r>
              <a:r>
                <a:rPr lang="zh-CN" altLang="en-US" sz="1800" dirty="0">
                  <a:solidFill>
                    <a:prstClr val="black"/>
                  </a:solidFill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</a:rPr>
                <a:t>55</a:t>
              </a:r>
              <a:r>
                <a:rPr lang="en-US" sz="1800" dirty="0">
                  <a:solidFill>
                    <a:prstClr val="black"/>
                  </a:solidFill>
                </a:rPr>
                <a:t>⟩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75455" y="4818111"/>
              <a:ext cx="2050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sz="1800" dirty="0">
                  <a:solidFill>
                    <a:prstClr val="black"/>
                  </a:solidFill>
                </a:rPr>
                <a:t>⟨</a:t>
              </a:r>
              <a:r>
                <a:rPr lang="en-US" altLang="zh-CN" sz="1800" dirty="0">
                  <a:solidFill>
                    <a:prstClr val="black"/>
                  </a:solidFill>
                </a:rPr>
                <a:t>Justin</a:t>
              </a:r>
              <a:r>
                <a:rPr lang="zh-CN" altLang="en-US" sz="1800" dirty="0">
                  <a:solidFill>
                    <a:prstClr val="black"/>
                  </a:solidFill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</a:rPr>
                <a:t>Trudeau,</a:t>
              </a:r>
              <a:r>
                <a:rPr lang="zh-CN" altLang="en-US" sz="1800" dirty="0">
                  <a:solidFill>
                    <a:prstClr val="black"/>
                  </a:solidFill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</a:rPr>
                <a:t>43</a:t>
              </a:r>
              <a:r>
                <a:rPr lang="en-US" sz="1800" dirty="0">
                  <a:solidFill>
                    <a:prstClr val="black"/>
                  </a:solidFill>
                </a:rPr>
                <a:t>⟩</a:t>
              </a:r>
            </a:p>
          </p:txBody>
        </p:sp>
        <p:cxnSp>
          <p:nvCxnSpPr>
            <p:cNvPr id="16" name="Straight Connector 15"/>
            <p:cNvCxnSpPr>
              <a:stCxn id="12" idx="1"/>
              <a:endCxn id="5" idx="3"/>
            </p:cNvCxnSpPr>
            <p:nvPr/>
          </p:nvCxnSpPr>
          <p:spPr>
            <a:xfrm flipH="1">
              <a:off x="5605505" y="2059999"/>
              <a:ext cx="1339655" cy="369332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2" idx="1"/>
              <a:endCxn id="6" idx="3"/>
            </p:cNvCxnSpPr>
            <p:nvPr/>
          </p:nvCxnSpPr>
          <p:spPr>
            <a:xfrm flipH="1">
              <a:off x="5864811" y="2060000"/>
              <a:ext cx="1080349" cy="77963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1"/>
              <a:endCxn id="5" idx="3"/>
            </p:cNvCxnSpPr>
            <p:nvPr/>
          </p:nvCxnSpPr>
          <p:spPr>
            <a:xfrm flipH="1" flipV="1">
              <a:off x="5605505" y="2429332"/>
              <a:ext cx="1339655" cy="59497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1"/>
              <a:endCxn id="6" idx="3"/>
            </p:cNvCxnSpPr>
            <p:nvPr/>
          </p:nvCxnSpPr>
          <p:spPr>
            <a:xfrm flipH="1" flipV="1">
              <a:off x="5864811" y="2839636"/>
              <a:ext cx="1080349" cy="184666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4" idx="1"/>
              <a:endCxn id="8" idx="3"/>
            </p:cNvCxnSpPr>
            <p:nvPr/>
          </p:nvCxnSpPr>
          <p:spPr>
            <a:xfrm flipH="1">
              <a:off x="4403679" y="4245355"/>
              <a:ext cx="2541481" cy="388090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4" idx="1"/>
              <a:endCxn id="10" idx="3"/>
            </p:cNvCxnSpPr>
            <p:nvPr/>
          </p:nvCxnSpPr>
          <p:spPr>
            <a:xfrm flipH="1">
              <a:off x="5086067" y="4245356"/>
              <a:ext cx="1859092" cy="874033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1"/>
              <a:endCxn id="10" idx="3"/>
            </p:cNvCxnSpPr>
            <p:nvPr/>
          </p:nvCxnSpPr>
          <p:spPr>
            <a:xfrm flipH="1">
              <a:off x="5086067" y="5002778"/>
              <a:ext cx="1889388" cy="116611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5" idx="1"/>
              <a:endCxn id="11" idx="3"/>
            </p:cNvCxnSpPr>
            <p:nvPr/>
          </p:nvCxnSpPr>
          <p:spPr>
            <a:xfrm flipH="1">
              <a:off x="5495499" y="5002777"/>
              <a:ext cx="1479956" cy="602554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2418988" y="1509038"/>
              <a:ext cx="3293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sz="1800" dirty="0">
                  <a:solidFill>
                    <a:srgbClr val="FF0000"/>
                  </a:solidFill>
                </a:rPr>
                <a:t>⟨</a:t>
              </a:r>
              <a:r>
                <a:rPr lang="en-US" altLang="zh-CN" sz="1800" dirty="0">
                  <a:solidFill>
                    <a:srgbClr val="FF0000"/>
                  </a:solidFill>
                </a:rPr>
                <a:t>$C</a:t>
              </a:r>
              <a:r>
                <a:rPr lang="en-US" altLang="zh-CN" sz="1400" dirty="0">
                  <a:solidFill>
                    <a:srgbClr val="FF0000"/>
                  </a:solidFill>
                </a:rPr>
                <a:t>OUNTRY</a:t>
              </a:r>
              <a:r>
                <a:rPr lang="en-US" altLang="zh-CN" sz="1800" dirty="0">
                  <a:solidFill>
                    <a:srgbClr val="FF0000"/>
                  </a:solidFill>
                </a:rPr>
                <a:t>,</a:t>
              </a:r>
              <a:r>
                <a:rPr lang="zh-CN" altLang="en-US" sz="1800" dirty="0">
                  <a:solidFill>
                    <a:srgbClr val="FF0000"/>
                  </a:solidFill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</a:rPr>
                <a:t>president,</a:t>
              </a:r>
              <a:r>
                <a:rPr lang="zh-CN" altLang="en-US" sz="1800" dirty="0">
                  <a:solidFill>
                    <a:srgbClr val="FF0000"/>
                  </a:solidFill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</a:rPr>
                <a:t>$P</a:t>
              </a:r>
              <a:r>
                <a:rPr lang="en-US" altLang="zh-CN" sz="1400" dirty="0">
                  <a:solidFill>
                    <a:srgbClr val="FF0000"/>
                  </a:solidFill>
                </a:rPr>
                <a:t>OLITICIAN</a:t>
              </a:r>
              <a:r>
                <a:rPr lang="en-US" sz="1800" dirty="0">
                  <a:solidFill>
                    <a:srgbClr val="FF0000"/>
                  </a:solidFill>
                </a:rPr>
                <a:t>⟩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44994" y="3626856"/>
              <a:ext cx="32921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sz="1800" dirty="0">
                  <a:solidFill>
                    <a:srgbClr val="0000CC"/>
                  </a:solidFill>
                </a:rPr>
                <a:t>⟨</a:t>
              </a:r>
              <a:r>
                <a:rPr lang="en-US" altLang="zh-CN" sz="1800" dirty="0">
                  <a:solidFill>
                    <a:srgbClr val="0000CC"/>
                  </a:solidFill>
                </a:rPr>
                <a:t>$P</a:t>
              </a:r>
              <a:r>
                <a:rPr lang="en-US" altLang="zh-CN" sz="1400" dirty="0">
                  <a:solidFill>
                    <a:srgbClr val="0000CC"/>
                  </a:solidFill>
                </a:rPr>
                <a:t>ERSON</a:t>
              </a:r>
              <a:r>
                <a:rPr lang="en-US" altLang="zh-CN" sz="1800" dirty="0">
                  <a:solidFill>
                    <a:srgbClr val="0000CC"/>
                  </a:solidFill>
                </a:rPr>
                <a:t>,</a:t>
              </a:r>
              <a:r>
                <a:rPr lang="zh-CN" altLang="en-US" sz="1800" dirty="0">
                  <a:solidFill>
                    <a:srgbClr val="0000CC"/>
                  </a:solidFill>
                </a:rPr>
                <a:t> </a:t>
              </a:r>
              <a:r>
                <a:rPr lang="en-US" altLang="zh-CN" sz="1800" dirty="0">
                  <a:solidFill>
                    <a:srgbClr val="0000CC"/>
                  </a:solidFill>
                </a:rPr>
                <a:t>{age,</a:t>
              </a:r>
              <a:r>
                <a:rPr lang="zh-CN" altLang="en-US" sz="1800" dirty="0">
                  <a:solidFill>
                    <a:srgbClr val="0000CC"/>
                  </a:solidFill>
                </a:rPr>
                <a:t> </a:t>
              </a:r>
              <a:r>
                <a:rPr lang="en-US" altLang="zh-CN" sz="1800" dirty="0">
                  <a:solidFill>
                    <a:srgbClr val="0000CC"/>
                  </a:solidFill>
                </a:rPr>
                <a:t>-year-old},</a:t>
              </a:r>
              <a:r>
                <a:rPr lang="zh-CN" altLang="en-US" sz="1800" dirty="0">
                  <a:solidFill>
                    <a:srgbClr val="0000CC"/>
                  </a:solidFill>
                </a:rPr>
                <a:t> </a:t>
              </a:r>
              <a:r>
                <a:rPr lang="en-US" altLang="zh-CN" sz="1800" dirty="0">
                  <a:solidFill>
                    <a:srgbClr val="0000CC"/>
                  </a:solidFill>
                </a:rPr>
                <a:t>$D</a:t>
              </a:r>
              <a:r>
                <a:rPr lang="en-US" altLang="zh-CN" sz="1400" dirty="0">
                  <a:solidFill>
                    <a:srgbClr val="0000CC"/>
                  </a:solidFill>
                </a:rPr>
                <a:t>IGIT</a:t>
              </a:r>
              <a:r>
                <a:rPr lang="en-US" sz="1800" dirty="0">
                  <a:solidFill>
                    <a:srgbClr val="0000CC"/>
                  </a:solidFill>
                </a:rPr>
                <a:t>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12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70" y="167358"/>
            <a:ext cx="12403152" cy="738909"/>
          </a:xfrm>
        </p:spPr>
        <p:txBody>
          <a:bodyPr>
            <a:noAutofit/>
          </a:bodyPr>
          <a:lstStyle/>
          <a:p>
            <a:pPr defTabSz="914400" fontAlgn="base"/>
            <a:r>
              <a:rPr lang="en-US" altLang="zh-CN" sz="3600" dirty="0" smtClean="0"/>
              <a:t>Adjusting </a:t>
            </a:r>
            <a:r>
              <a:rPr lang="en-US" altLang="zh-CN" sz="3600" dirty="0"/>
              <a:t>Types in</a:t>
            </a:r>
            <a:r>
              <a:rPr lang="zh-CN" altLang="en-US" sz="3600" dirty="0"/>
              <a:t> </a:t>
            </a:r>
            <a:r>
              <a:rPr lang="en-US" altLang="zh-CN" sz="3600" dirty="0"/>
              <a:t>Meta</a:t>
            </a:r>
            <a:r>
              <a:rPr lang="zh-CN" altLang="en-US" sz="3600" dirty="0"/>
              <a:t> </a:t>
            </a:r>
            <a:r>
              <a:rPr lang="en-US" altLang="zh-CN" sz="3600" dirty="0" smtClean="0"/>
              <a:t>Patterns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for</a:t>
            </a:r>
            <a:r>
              <a:rPr lang="zh-CN" altLang="en-US" sz="3600" dirty="0" smtClean="0"/>
              <a:t> </a:t>
            </a:r>
            <a:r>
              <a:rPr lang="en-US" altLang="zh-CN" sz="3600" dirty="0"/>
              <a:t>Appropriate</a:t>
            </a:r>
            <a:r>
              <a:rPr lang="zh-CN" altLang="en-US" sz="3600" dirty="0"/>
              <a:t> </a:t>
            </a:r>
            <a:r>
              <a:rPr lang="en-US" altLang="zh-CN" sz="3600" dirty="0"/>
              <a:t>Granularity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044170" y="1746523"/>
            <a:ext cx="8295829" cy="4413303"/>
            <a:chOff x="2044170" y="1746523"/>
            <a:chExt cx="8295829" cy="4413303"/>
          </a:xfrm>
        </p:grpSpPr>
        <p:sp>
          <p:nvSpPr>
            <p:cNvPr id="5" name="Rectangle 4"/>
            <p:cNvSpPr>
              <a:spLocks/>
            </p:cNvSpPr>
            <p:nvPr/>
          </p:nvSpPr>
          <p:spPr>
            <a:xfrm>
              <a:off x="2191917" y="1746523"/>
              <a:ext cx="1706794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$P</a:t>
              </a:r>
              <a:r>
                <a:rPr lang="en-US" altLang="zh-CN" sz="1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ERSON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,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$D</a:t>
              </a:r>
              <a:r>
                <a:rPr lang="en-US" altLang="zh-CN" sz="1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IGIT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,</a:t>
              </a:r>
              <a:endPara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endParaRPr>
            </a:p>
          </p:txBody>
        </p:sp>
        <p:sp>
          <p:nvSpPr>
            <p:cNvPr id="6" name="Rectangle 5"/>
            <p:cNvSpPr>
              <a:spLocks/>
            </p:cNvSpPr>
            <p:nvPr/>
          </p:nvSpPr>
          <p:spPr>
            <a:xfrm>
              <a:off x="2191918" y="2232466"/>
              <a:ext cx="2389182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$P</a:t>
              </a:r>
              <a:r>
                <a:rPr lang="en-US" altLang="zh-CN" sz="1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ERSON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’s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age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is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$D</a:t>
              </a:r>
              <a:r>
                <a:rPr lang="en-US" altLang="zh-CN" sz="1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IGIT</a:t>
              </a:r>
              <a:endParaRPr lang="zh-CN" altLang="en-US" sz="1400" dirty="0">
                <a:solidFill>
                  <a:prstClr val="black"/>
                </a:solidFill>
                <a:ea typeface="Corbel" charset="0"/>
                <a:cs typeface="Corbel" charset="0"/>
              </a:endParaRPr>
            </a:p>
          </p:txBody>
        </p:sp>
        <p:sp>
          <p:nvSpPr>
            <p:cNvPr id="7" name="Rectangle 6"/>
            <p:cNvSpPr>
              <a:spLocks/>
            </p:cNvSpPr>
            <p:nvPr/>
          </p:nvSpPr>
          <p:spPr>
            <a:xfrm>
              <a:off x="2191918" y="2718409"/>
              <a:ext cx="2798615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$P</a:t>
              </a:r>
              <a:r>
                <a:rPr lang="en-US" altLang="zh-CN" sz="1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ERSON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,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a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$D</a:t>
              </a:r>
              <a:r>
                <a:rPr lang="en-US" altLang="zh-CN" sz="1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IGIT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-year-old</a:t>
              </a:r>
              <a:endPara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endParaRP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>
            <a:xfrm>
              <a:off x="6627441" y="1931189"/>
              <a:ext cx="3167926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$C</a:t>
              </a:r>
              <a:r>
                <a:rPr lang="en-US" altLang="zh-CN" sz="1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OUNTRY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p</a:t>
              </a:r>
              <a:r>
                <a:rPr 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resident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$P</a:t>
              </a:r>
              <a:r>
                <a:rPr lang="en-US" altLang="zh-CN" sz="1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OLITICIAN</a:t>
              </a:r>
              <a:endParaRPr lang="en-US" sz="1800" dirty="0">
                <a:solidFill>
                  <a:prstClr val="black"/>
                </a:solidFill>
                <a:ea typeface="Corbel" charset="0"/>
                <a:cs typeface="Corbel" charset="0"/>
              </a:endParaRPr>
            </a:p>
          </p:txBody>
        </p:sp>
        <p:sp>
          <p:nvSpPr>
            <p:cNvPr id="9" name="Rectangle 8"/>
            <p:cNvSpPr>
              <a:spLocks/>
            </p:cNvSpPr>
            <p:nvPr/>
          </p:nvSpPr>
          <p:spPr>
            <a:xfrm>
              <a:off x="6627441" y="2341494"/>
              <a:ext cx="3427233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p</a:t>
              </a:r>
              <a:r>
                <a:rPr 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resident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$P</a:t>
              </a:r>
              <a:r>
                <a:rPr lang="en-US" altLang="zh-CN" sz="1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OLITICIAN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of</a:t>
              </a:r>
              <a:r>
                <a:rPr lang="zh-CN" altLang="en-US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$C</a:t>
              </a:r>
              <a:r>
                <a:rPr lang="en-US" altLang="zh-CN" sz="1400" dirty="0">
                  <a:solidFill>
                    <a:prstClr val="black"/>
                  </a:solidFill>
                  <a:ea typeface="Corbel" charset="0"/>
                  <a:cs typeface="Corbel" charset="0"/>
                </a:rPr>
                <a:t>OUNTRY</a:t>
              </a:r>
              <a:endParaRPr lang="en-US" sz="1800" dirty="0">
                <a:solidFill>
                  <a:prstClr val="black"/>
                </a:solidFill>
                <a:ea typeface="Corbel" charset="0"/>
                <a:cs typeface="Corbel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439" y="3416626"/>
              <a:ext cx="2194560" cy="2743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976" y="3416626"/>
              <a:ext cx="2926080" cy="27432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4170" y="3416626"/>
              <a:ext cx="292608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80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16" y="3862348"/>
            <a:ext cx="4639314" cy="2935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smtClean="0"/>
              <a:t>LINE and Its Hypothesis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459860"/>
          </a:xfrm>
        </p:spPr>
        <p:txBody>
          <a:bodyPr/>
          <a:lstStyle/>
          <a:p>
            <a:r>
              <a:rPr lang="en-US" sz="2400" dirty="0" smtClean="0"/>
              <a:t>LINE paper: J. Tang</a:t>
            </a:r>
            <a:r>
              <a:rPr lang="en-US" sz="2400" dirty="0"/>
              <a:t>, </a:t>
            </a:r>
            <a:r>
              <a:rPr lang="en-US" sz="2400" dirty="0" smtClean="0"/>
              <a:t>M. </a:t>
            </a:r>
            <a:r>
              <a:rPr lang="en-US" sz="2400" dirty="0"/>
              <a:t>Qu, </a:t>
            </a:r>
            <a:r>
              <a:rPr lang="en-US" sz="2400" dirty="0" smtClean="0"/>
              <a:t>M. </a:t>
            </a:r>
            <a:r>
              <a:rPr lang="en-US" sz="2400" dirty="0"/>
              <a:t>Wang, </a:t>
            </a:r>
            <a:r>
              <a:rPr lang="en-US" sz="2400" dirty="0" smtClean="0"/>
              <a:t>M. </a:t>
            </a:r>
            <a:r>
              <a:rPr lang="en-US" sz="2400" dirty="0"/>
              <a:t>Zhang, </a:t>
            </a:r>
            <a:r>
              <a:rPr lang="en-US" sz="2400" dirty="0" smtClean="0"/>
              <a:t>J. </a:t>
            </a:r>
            <a:r>
              <a:rPr lang="en-US" sz="2400" dirty="0"/>
              <a:t>Yan, and </a:t>
            </a:r>
            <a:r>
              <a:rPr lang="en-US" sz="2400" dirty="0" smtClean="0"/>
              <a:t>Q. </a:t>
            </a:r>
            <a:r>
              <a:rPr lang="en-US" sz="2400" dirty="0"/>
              <a:t>Mei, “LINE: Large-scale information network embedding”, </a:t>
            </a:r>
            <a:r>
              <a:rPr lang="en-US" sz="2400" dirty="0" smtClean="0"/>
              <a:t>WWW'15</a:t>
            </a:r>
            <a:r>
              <a:rPr lang="en-US" sz="2400" dirty="0"/>
              <a:t> </a:t>
            </a:r>
          </a:p>
          <a:p>
            <a:r>
              <a:rPr kumimoji="1" lang="en-US" altLang="zh-CN" sz="2400" dirty="0" smtClean="0"/>
              <a:t>Nodes </a:t>
            </a:r>
            <a:r>
              <a:rPr kumimoji="1" lang="en-US" altLang="zh-CN" sz="2400" dirty="0"/>
              <a:t>with strong ties turn to be similar</a:t>
            </a:r>
          </a:p>
          <a:p>
            <a:pPr lvl="1"/>
            <a:r>
              <a:rPr kumimoji="1" lang="en-US" altLang="zh-CN" sz="2400" dirty="0"/>
              <a:t>1</a:t>
            </a:r>
            <a:r>
              <a:rPr kumimoji="1" lang="en-US" altLang="zh-CN" sz="2400" baseline="30000" dirty="0"/>
              <a:t>st</a:t>
            </a:r>
            <a:r>
              <a:rPr kumimoji="1" lang="en-US" altLang="zh-CN" sz="2400" dirty="0"/>
              <a:t> order similarity</a:t>
            </a:r>
          </a:p>
          <a:p>
            <a:r>
              <a:rPr kumimoji="1" lang="en-US" altLang="zh-CN" sz="2400" dirty="0"/>
              <a:t>Nodes share many neighbors turn to be similar</a:t>
            </a:r>
          </a:p>
          <a:p>
            <a:pPr lvl="1"/>
            <a:r>
              <a:rPr kumimoji="1" lang="en-US" altLang="zh-CN" sz="2400" dirty="0"/>
              <a:t>2</a:t>
            </a:r>
            <a:r>
              <a:rPr kumimoji="1" lang="en-US" altLang="zh-CN" sz="2400" baseline="30000" dirty="0"/>
              <a:t>nd</a:t>
            </a:r>
            <a:r>
              <a:rPr kumimoji="1" lang="en-US" altLang="zh-CN" sz="2400" dirty="0"/>
              <a:t> order similarity</a:t>
            </a:r>
          </a:p>
          <a:p>
            <a:r>
              <a:rPr kumimoji="1" lang="en-US" altLang="zh-CN" sz="2400" b="1" dirty="0"/>
              <a:t>Well-learnt embedding should preserve both 1</a:t>
            </a:r>
            <a:r>
              <a:rPr kumimoji="1" lang="en-US" altLang="zh-CN" sz="2400" b="1" baseline="30000" dirty="0"/>
              <a:t>st</a:t>
            </a:r>
            <a:r>
              <a:rPr kumimoji="1" lang="en-US" altLang="zh-CN" sz="2400" b="1" dirty="0"/>
              <a:t> order and 2</a:t>
            </a:r>
            <a:r>
              <a:rPr kumimoji="1" lang="en-US" altLang="zh-CN" sz="2400" b="1" baseline="30000" dirty="0"/>
              <a:t>nd</a:t>
            </a:r>
            <a:r>
              <a:rPr kumimoji="1" lang="en-US" altLang="zh-CN" sz="2400" b="1" dirty="0"/>
              <a:t> order similarity</a:t>
            </a:r>
          </a:p>
        </p:txBody>
      </p:sp>
      <p:sp>
        <p:nvSpPr>
          <p:cNvPr id="5" name="文本框 7"/>
          <p:cNvSpPr txBox="1"/>
          <p:nvPr/>
        </p:nvSpPr>
        <p:spPr>
          <a:xfrm>
            <a:off x="6176914" y="4729930"/>
            <a:ext cx="4795885" cy="1200329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zh-CN" sz="2400" dirty="0" smtClean="0">
                <a:solidFill>
                  <a:prstClr val="black"/>
                </a:solidFill>
              </a:rPr>
              <a:t>Nodes 6 </a:t>
            </a:r>
            <a:r>
              <a:rPr kumimoji="1" lang="en-US" altLang="zh-CN" sz="2400" dirty="0">
                <a:solidFill>
                  <a:prstClr val="black"/>
                </a:solidFill>
              </a:rPr>
              <a:t>&amp; 7: high 1</a:t>
            </a:r>
            <a:r>
              <a:rPr kumimoji="1" lang="en-US" altLang="zh-CN" sz="2400" baseline="30000" dirty="0">
                <a:solidFill>
                  <a:prstClr val="black"/>
                </a:solidFill>
              </a:rPr>
              <a:t>st</a:t>
            </a:r>
            <a:r>
              <a:rPr kumimoji="1" lang="en-US" altLang="zh-CN" sz="2400" dirty="0">
                <a:solidFill>
                  <a:prstClr val="black"/>
                </a:solidFill>
              </a:rPr>
              <a:t> order similarity</a:t>
            </a:r>
          </a:p>
          <a:p>
            <a:pPr defTabSz="914400"/>
            <a:endParaRPr kumimoji="1" lang="en-US" altLang="zh-CN" sz="2400" dirty="0">
              <a:solidFill>
                <a:prstClr val="black"/>
              </a:solidFill>
            </a:endParaRPr>
          </a:p>
          <a:p>
            <a:pPr defTabSz="914400"/>
            <a:r>
              <a:rPr kumimoji="1" lang="en-US" altLang="zh-CN" sz="2400" dirty="0" smtClean="0">
                <a:solidFill>
                  <a:prstClr val="black"/>
                </a:solidFill>
              </a:rPr>
              <a:t>Nodes 5 </a:t>
            </a:r>
            <a:r>
              <a:rPr kumimoji="1" lang="en-US" altLang="zh-CN" sz="2400" dirty="0">
                <a:solidFill>
                  <a:prstClr val="black"/>
                </a:solidFill>
              </a:rPr>
              <a:t>&amp; 6: high 2</a:t>
            </a:r>
            <a:r>
              <a:rPr kumimoji="1" lang="en-US" altLang="zh-CN" sz="2400" baseline="30000" dirty="0">
                <a:solidFill>
                  <a:prstClr val="black"/>
                </a:solidFill>
              </a:rPr>
              <a:t>nd</a:t>
            </a:r>
            <a:r>
              <a:rPr kumimoji="1" lang="en-US" altLang="zh-CN" sz="2400" dirty="0">
                <a:solidFill>
                  <a:prstClr val="black"/>
                </a:solidFill>
              </a:rPr>
              <a:t> order similarity</a:t>
            </a:r>
            <a:endParaRPr kumimoji="1" lang="zh-CN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68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4849" y="111940"/>
            <a:ext cx="12541697" cy="738909"/>
          </a:xfrm>
        </p:spPr>
        <p:txBody>
          <a:bodyPr>
            <a:noAutofit/>
          </a:bodyPr>
          <a:lstStyle/>
          <a:p>
            <a:pPr defTabSz="914400" fontAlgn="base"/>
            <a:r>
              <a:rPr lang="en-US" altLang="zh-CN" sz="3600" b="1" dirty="0" smtClean="0">
                <a:ea typeface="Helvetica" charset="0"/>
                <a:cs typeface="Helvetica" charset="0"/>
              </a:rPr>
              <a:t>Results: Patterns, Entities and Attribute Values </a:t>
            </a:r>
            <a:r>
              <a:rPr lang="en-US" altLang="zh-CN" sz="3600" dirty="0" smtClean="0"/>
              <a:t>in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News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Corpus</a:t>
            </a:r>
            <a:endParaRPr lang="en-US" sz="3600" b="1" dirty="0">
              <a:ea typeface="Helvetica" charset="0"/>
              <a:cs typeface="Helvetica" charset="0"/>
            </a:endParaRP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7296956"/>
              </p:ext>
            </p:extLst>
          </p:nvPr>
        </p:nvGraphicFramePr>
        <p:xfrm>
          <a:off x="1981200" y="3760470"/>
          <a:ext cx="82296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5493"/>
                <a:gridCol w="2047164"/>
                <a:gridCol w="23269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Attribute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altLang="zh-CN" dirty="0" smtClean="0"/>
                        <a:t>$C</a:t>
                      </a:r>
                      <a:r>
                        <a:rPr lang="en-US" altLang="zh-CN" sz="1400" dirty="0" smtClean="0"/>
                        <a:t>OMPANY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CEO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$P</a:t>
                      </a:r>
                      <a:r>
                        <a:rPr lang="en-US" altLang="zh-CN" sz="1400" baseline="0" dirty="0" smtClean="0"/>
                        <a:t>ERSON</a:t>
                      </a:r>
                      <a:endParaRPr lang="en-US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$C</a:t>
                      </a:r>
                      <a:r>
                        <a:rPr lang="en-US" altLang="zh-CN" sz="1400" dirty="0" smtClean="0"/>
                        <a:t>OMPANY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chief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executive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$P</a:t>
                      </a:r>
                      <a:r>
                        <a:rPr lang="en-US" altLang="zh-CN" sz="1400" baseline="0" dirty="0" smtClean="0"/>
                        <a:t>ERSON</a:t>
                      </a:r>
                      <a:endParaRPr lang="en-US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$P</a:t>
                      </a:r>
                      <a:r>
                        <a:rPr lang="en-US" altLang="zh-CN" sz="1400" baseline="0" dirty="0" smtClean="0"/>
                        <a:t>ERSON</a:t>
                      </a:r>
                      <a:r>
                        <a:rPr lang="en-US" altLang="zh-CN" sz="1800" baseline="0" dirty="0" smtClean="0"/>
                        <a:t>,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the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dirty="0" smtClean="0"/>
                        <a:t>$C</a:t>
                      </a:r>
                      <a:r>
                        <a:rPr lang="en-US" altLang="zh-CN" sz="1400" dirty="0" smtClean="0"/>
                        <a:t>OMPANY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CEO,</a:t>
                      </a:r>
                      <a:endParaRPr lang="en-US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dirty="0" smtClean="0"/>
                        <a:t>…</a:t>
                      </a:r>
                      <a:endParaRPr lang="en-US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$C</a:t>
                      </a:r>
                      <a:r>
                        <a:rPr lang="en-US" altLang="zh-CN" sz="1400" dirty="0" smtClean="0"/>
                        <a:t>OMPANY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former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CEO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$P</a:t>
                      </a:r>
                      <a:r>
                        <a:rPr lang="en-US" altLang="zh-CN" sz="1400" baseline="0" dirty="0" smtClean="0"/>
                        <a:t>ERSON</a:t>
                      </a:r>
                      <a:endParaRPr lang="en-US" sz="1400" dirty="0" smtClean="0"/>
                    </a:p>
                    <a:p>
                      <a:r>
                        <a:rPr lang="en-US" altLang="zh-CN" dirty="0" smtClean="0"/>
                        <a:t>$P</a:t>
                      </a:r>
                      <a:r>
                        <a:rPr lang="en-US" altLang="zh-CN" sz="1400" dirty="0" smtClean="0"/>
                        <a:t>ERSON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the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$C</a:t>
                      </a:r>
                      <a:r>
                        <a:rPr lang="en-US" altLang="zh-CN" sz="1400" dirty="0" smtClean="0"/>
                        <a:t>OMPANY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former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CEO,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Cook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Facebook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Mark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Zuckerberg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Hewlett-Packard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Carly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Fiorina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Charles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Phillips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Afghan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Citadel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Roya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Mahboob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9432035"/>
              </p:ext>
            </p:extLst>
          </p:nvPr>
        </p:nvGraphicFramePr>
        <p:xfrm>
          <a:off x="1981200" y="1350010"/>
          <a:ext cx="8229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5493"/>
                <a:gridCol w="2047164"/>
                <a:gridCol w="23269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Attribute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zh-CN" dirty="0" smtClean="0"/>
                        <a:t>$C</a:t>
                      </a:r>
                      <a:r>
                        <a:rPr lang="en-US" altLang="zh-CN" sz="1400" dirty="0" smtClean="0"/>
                        <a:t>OUNTRY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President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$P</a:t>
                      </a:r>
                      <a:r>
                        <a:rPr lang="en-US" altLang="zh-CN" sz="1400" baseline="0" dirty="0" smtClean="0"/>
                        <a:t>OLITICIAN</a:t>
                      </a:r>
                      <a:endParaRPr lang="en-US" dirty="0"/>
                    </a:p>
                    <a:p>
                      <a:r>
                        <a:rPr lang="en-US" altLang="zh-CN" dirty="0" smtClean="0"/>
                        <a:t>$C</a:t>
                      </a:r>
                      <a:r>
                        <a:rPr lang="en-US" altLang="zh-CN" sz="1400" dirty="0" smtClean="0"/>
                        <a:t>OUNTRY</a:t>
                      </a:r>
                      <a:r>
                        <a:rPr lang="en-US" altLang="zh-CN" baseline="0" dirty="0" smtClean="0"/>
                        <a:t>’s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president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$P</a:t>
                      </a:r>
                      <a:r>
                        <a:rPr lang="en-US" altLang="zh-CN" sz="1400" baseline="0" dirty="0" smtClean="0"/>
                        <a:t>OLITICIAN</a:t>
                      </a:r>
                      <a:endParaRPr lang="en-US" dirty="0"/>
                    </a:p>
                    <a:p>
                      <a:r>
                        <a:rPr lang="en-US" altLang="zh-CN" baseline="0" dirty="0" smtClean="0"/>
                        <a:t>President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$P</a:t>
                      </a:r>
                      <a:r>
                        <a:rPr lang="en-US" altLang="zh-CN" sz="1400" baseline="0" dirty="0" smtClean="0"/>
                        <a:t>OLITICIAN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dirty="0" smtClean="0"/>
                        <a:t>of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$C</a:t>
                      </a:r>
                      <a:r>
                        <a:rPr lang="en-US" altLang="zh-CN" sz="1400" dirty="0" smtClean="0"/>
                        <a:t>OUNTRY</a:t>
                      </a:r>
                      <a:r>
                        <a:rPr lang="zh-CN" altLang="en-US" baseline="0" dirty="0" smtClean="0"/>
                        <a:t> </a:t>
                      </a:r>
                      <a:endParaRPr lang="en-US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dirty="0" smtClean="0"/>
                        <a:t>…</a:t>
                      </a:r>
                      <a:endParaRPr lang="en-US" dirty="0" smtClean="0"/>
                    </a:p>
                    <a:p>
                      <a:r>
                        <a:rPr lang="en-US" altLang="zh-CN" dirty="0" smtClean="0"/>
                        <a:t>$P</a:t>
                      </a:r>
                      <a:r>
                        <a:rPr lang="en-US" altLang="zh-CN" sz="1400" dirty="0" smtClean="0"/>
                        <a:t>OLITICIAN</a:t>
                      </a:r>
                      <a:r>
                        <a:rPr lang="en-US" altLang="zh-CN" dirty="0" smtClean="0"/>
                        <a:t>’s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government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$C</a:t>
                      </a:r>
                      <a:r>
                        <a:rPr lang="en-US" altLang="zh-CN" sz="1400" dirty="0" smtClean="0"/>
                        <a:t>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United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States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Barack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Obama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Vladimir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Putin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Francois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Hollande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Burkina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Faso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Blaise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err="1" smtClean="0"/>
                        <a:t>Compaor</a:t>
                      </a:r>
                      <a:r>
                        <a:rPr lang="en-US" altLang="zh-CN" sz="1800" dirty="0" err="1" smtClean="0">
                          <a:latin typeface="Corbel" charset="0"/>
                          <a:ea typeface="Corbel" charset="0"/>
                          <a:cs typeface="Corbel" charset="0"/>
                        </a:rPr>
                        <a:t>é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77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64970" y="156583"/>
            <a:ext cx="12541697" cy="738909"/>
          </a:xfrm>
          <a:prstGeom prst="rect">
            <a:avLst/>
          </a:prstGeom>
        </p:spPr>
        <p:txBody>
          <a:bodyPr vert="horz" lIns="91436" tIns="45718" rIns="91436" bIns="45718" rtlCol="0" anchor="b">
            <a:noAutofit/>
          </a:bodyPr>
          <a:lstStyle>
            <a:lvl1pPr marL="0"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defTabSz="914400" fontAlgn="base"/>
            <a:r>
              <a:rPr lang="en-US" altLang="zh-CN" sz="4000" b="1" dirty="0" smtClean="0">
                <a:ea typeface="Helvetica" charset="0"/>
                <a:cs typeface="Helvetica" charset="0"/>
              </a:rPr>
              <a:t>Patterns and Entities Found </a:t>
            </a: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Medical Science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Corpus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614202"/>
              </p:ext>
            </p:extLst>
          </p:nvPr>
        </p:nvGraphicFramePr>
        <p:xfrm>
          <a:off x="1756012" y="3663315"/>
          <a:ext cx="8679977" cy="306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6340"/>
                <a:gridCol w="2183642"/>
                <a:gridCol w="216999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Attribute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zh-CN" dirty="0" smtClean="0"/>
                        <a:t>$B</a:t>
                      </a:r>
                      <a:r>
                        <a:rPr lang="en-US" altLang="zh-CN" sz="1400" dirty="0" smtClean="0"/>
                        <a:t>ACTERIA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was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resistant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$A</a:t>
                      </a:r>
                      <a:r>
                        <a:rPr lang="en-US" altLang="zh-CN" sz="1400" baseline="0" dirty="0" smtClean="0"/>
                        <a:t>NTIBIOTICS</a:t>
                      </a:r>
                      <a:endParaRPr lang="en-US" dirty="0" smtClean="0"/>
                    </a:p>
                    <a:p>
                      <a:r>
                        <a:rPr lang="en-US" altLang="zh-CN" dirty="0" smtClean="0"/>
                        <a:t>$B</a:t>
                      </a:r>
                      <a:r>
                        <a:rPr lang="en-US" altLang="zh-CN" sz="1400" dirty="0" smtClean="0"/>
                        <a:t>ACTERIA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are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resistant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$A</a:t>
                      </a:r>
                      <a:r>
                        <a:rPr lang="en-US" altLang="zh-CN" sz="1400" baseline="0" dirty="0" smtClean="0"/>
                        <a:t>NTIBIOTICS</a:t>
                      </a:r>
                      <a:endParaRPr lang="en-US" dirty="0" smtClean="0"/>
                    </a:p>
                    <a:p>
                      <a:r>
                        <a:rPr lang="en-US" altLang="zh-CN" dirty="0" smtClean="0"/>
                        <a:t>$B</a:t>
                      </a:r>
                      <a:r>
                        <a:rPr lang="en-US" altLang="zh-CN" sz="1400" dirty="0" smtClean="0"/>
                        <a:t>ACTERIA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most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resistant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$A</a:t>
                      </a:r>
                      <a:r>
                        <a:rPr lang="en-US" altLang="zh-CN" sz="1400" baseline="0" dirty="0" smtClean="0"/>
                        <a:t>NTIBIOTICS</a:t>
                      </a:r>
                      <a:endParaRPr lang="en-US" dirty="0" smtClean="0"/>
                    </a:p>
                    <a:p>
                      <a:r>
                        <a:rPr lang="mr-IN" altLang="zh-CN" dirty="0" smtClean="0"/>
                        <a:t>…</a:t>
                      </a:r>
                      <a:endParaRPr lang="zh-CN" altLang="en-US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$B</a:t>
                      </a:r>
                      <a:r>
                        <a:rPr lang="en-US" altLang="zh-CN" sz="1400" dirty="0" smtClean="0"/>
                        <a:t>ACTERIA</a:t>
                      </a:r>
                      <a:r>
                        <a:rPr lang="en-US" altLang="zh-CN" sz="1800" baseline="0" dirty="0" smtClean="0"/>
                        <a:t>,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particularly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those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baseline="0" dirty="0" smtClean="0"/>
                        <a:t>resistant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$A</a:t>
                      </a:r>
                      <a:r>
                        <a:rPr lang="en-US" altLang="zh-CN" sz="1400" baseline="0" dirty="0" smtClean="0"/>
                        <a:t>NTIBIOTICS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corynebacterium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striatum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BM4687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gentamicin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corynebacterium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striatum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BM4687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tobramycin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methicillin-susceptible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S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err="1" smtClean="0"/>
                        <a:t>aureus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vancomycin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multidrug-resistant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err="1" smtClean="0"/>
                        <a:t>enterobacteriaceae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gentamicin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5759043"/>
              </p:ext>
            </p:extLst>
          </p:nvPr>
        </p:nvGraphicFramePr>
        <p:xfrm>
          <a:off x="1756012" y="1417638"/>
          <a:ext cx="8679977" cy="223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6340"/>
                <a:gridCol w="2183642"/>
                <a:gridCol w="216999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Meta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Attribute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zh-CN" dirty="0" smtClean="0"/>
                        <a:t>$T</a:t>
                      </a:r>
                      <a:r>
                        <a:rPr lang="en-US" altLang="zh-CN" sz="1400" dirty="0" smtClean="0"/>
                        <a:t>REATMENT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was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used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treat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$D</a:t>
                      </a:r>
                      <a:r>
                        <a:rPr lang="en-US" altLang="zh-CN" sz="1400" baseline="0" dirty="0" smtClean="0"/>
                        <a:t>ISEASE</a:t>
                      </a:r>
                      <a:endParaRPr lang="en-US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$D</a:t>
                      </a:r>
                      <a:r>
                        <a:rPr lang="en-US" altLang="zh-CN" sz="1400" baseline="0" dirty="0" smtClean="0"/>
                        <a:t>ISEASE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dirty="0" smtClean="0"/>
                        <a:t>using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the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$T</a:t>
                      </a:r>
                      <a:r>
                        <a:rPr lang="en-US" altLang="zh-CN" sz="1400" dirty="0" smtClean="0"/>
                        <a:t>REATMENT</a:t>
                      </a:r>
                      <a:endParaRPr lang="en-US" dirty="0"/>
                    </a:p>
                    <a:p>
                      <a:r>
                        <a:rPr lang="en-US" altLang="zh-CN" dirty="0" smtClean="0"/>
                        <a:t>$T</a:t>
                      </a:r>
                      <a:r>
                        <a:rPr lang="en-US" altLang="zh-CN" sz="1400" dirty="0" smtClean="0"/>
                        <a:t>REATMENT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has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been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used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treat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$D</a:t>
                      </a:r>
                      <a:r>
                        <a:rPr lang="en-US" altLang="zh-CN" sz="1400" baseline="0" dirty="0" smtClean="0"/>
                        <a:t>ISEASE</a:t>
                      </a:r>
                      <a:endParaRPr lang="en-US" dirty="0"/>
                    </a:p>
                    <a:p>
                      <a:r>
                        <a:rPr lang="en-US" altLang="zh-CN" dirty="0" smtClean="0"/>
                        <a:t>$T</a:t>
                      </a:r>
                      <a:r>
                        <a:rPr lang="en-US" altLang="zh-CN" sz="1400" dirty="0" smtClean="0"/>
                        <a:t>REATMENT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of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patients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with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$D</a:t>
                      </a:r>
                      <a:r>
                        <a:rPr lang="en-US" altLang="zh-CN" sz="1400" baseline="0" dirty="0" smtClean="0"/>
                        <a:t>ISEASE</a:t>
                      </a:r>
                      <a:endParaRPr lang="en-US" dirty="0"/>
                    </a:p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zoledronic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acid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therapy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Paget’s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disease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of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bone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bisphosphonates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osteoporosis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calcitonin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Paget’s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disease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of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bone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calcitonin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osteoporosis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30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70" y="167358"/>
            <a:ext cx="12295572" cy="738909"/>
          </a:xfrm>
        </p:spPr>
        <p:txBody>
          <a:bodyPr>
            <a:noAutofit/>
          </a:bodyPr>
          <a:lstStyle/>
          <a:p>
            <a:pPr defTabSz="914400" fontAlgn="base"/>
            <a:r>
              <a:rPr lang="en-US" altLang="zh-CN" sz="4000" b="1" dirty="0" smtClean="0">
                <a:ea typeface="Helvetica" charset="0"/>
                <a:cs typeface="Helvetica" charset="0"/>
              </a:rPr>
              <a:t>Comparative </a:t>
            </a:r>
            <a:r>
              <a:rPr lang="en-US" altLang="zh-CN" sz="4000" dirty="0"/>
              <a:t>Experimental</a:t>
            </a:r>
            <a:r>
              <a:rPr lang="zh-CN" altLang="en-US" sz="4000" dirty="0"/>
              <a:t> </a:t>
            </a:r>
            <a:r>
              <a:rPr lang="en-US" altLang="zh-CN" sz="4000" dirty="0"/>
              <a:t>Results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242716"/>
              </p:ext>
            </p:extLst>
          </p:nvPr>
        </p:nvGraphicFramePr>
        <p:xfrm>
          <a:off x="1924051" y="1875314"/>
          <a:ext cx="8343899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3586"/>
                <a:gridCol w="2498271"/>
                <a:gridCol w="3282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F1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smtClean="0"/>
                        <a:t>score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⟨entity type, attribute name⟩</a:t>
                      </a:r>
                      <a:endParaRPr lang="zh-CN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⟨entity, attribute</a:t>
                      </a:r>
                      <a:r>
                        <a:rPr lang="zh-CN" altLang="en-US" sz="2000" baseline="0" dirty="0" smtClean="0"/>
                        <a:t> </a:t>
                      </a:r>
                      <a:r>
                        <a:rPr lang="en-US" sz="2000" dirty="0" smtClean="0"/>
                        <a:t>name, attribute value⟩</a:t>
                      </a:r>
                      <a:endParaRPr lang="zh-CN" altLang="en-US" sz="2000" dirty="0" smtClean="0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zh-CN" sz="2400" dirty="0" smtClean="0"/>
                        <a:t>Baselines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Stanford’s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err="1" smtClean="0"/>
                        <a:t>OpenIE</a:t>
                      </a:r>
                      <a:r>
                        <a:rPr lang="en-US" altLang="zh-CN" sz="2400" dirty="0" smtClean="0"/>
                        <a:t>: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0.035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AI2’s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Ollie: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0.131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/>
                        <a:t>Biperpedia</a:t>
                      </a:r>
                      <a:r>
                        <a:rPr lang="en-US" altLang="zh-CN" sz="2400" dirty="0" smtClean="0"/>
                        <a:t>: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0.324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Google’s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err="1" smtClean="0"/>
                        <a:t>ReNoun</a:t>
                      </a:r>
                      <a:r>
                        <a:rPr lang="en-US" altLang="zh-CN" sz="2400" dirty="0" smtClean="0"/>
                        <a:t>: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0.309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+Segmentation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+40.0%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+19.4%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+Type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Adjustment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+6.5%</a:t>
                      </a:r>
                      <a:endParaRPr lang="en-US" sz="2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+15.0%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+Synonymous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+2.6%</a:t>
                      </a:r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0.495</a:t>
                      </a:r>
                    </a:p>
                    <a:p>
                      <a:pPr algn="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relatively +52.9%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0.424</a:t>
                      </a:r>
                    </a:p>
                    <a:p>
                      <a:pPr algn="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relatively +37.3%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1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2940"/>
            <a:ext cx="12200238" cy="9150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9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 smtClean="0"/>
              <a:t>Outline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84" y="1151439"/>
            <a:ext cx="11006273" cy="5295249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Learning </a:t>
            </a:r>
            <a:r>
              <a:rPr kumimoji="1" lang="en-US" altLang="zh-CN" dirty="0" err="1" smtClean="0"/>
              <a:t>Embeddings</a:t>
            </a:r>
            <a:r>
              <a:rPr kumimoji="1" lang="en-US" altLang="zh-CN" dirty="0" smtClean="0"/>
              <a:t> in Networks and Text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LINE: </a:t>
            </a:r>
            <a:r>
              <a:rPr kumimoji="1" lang="en-US" altLang="zh-CN" dirty="0"/>
              <a:t>Large-scale Information Network </a:t>
            </a:r>
            <a:r>
              <a:rPr kumimoji="1" lang="en-US" altLang="zh-CN" dirty="0" smtClean="0"/>
              <a:t>Embedding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Biological Relationship Discovery with Network Embedding</a:t>
            </a:r>
            <a:endParaRPr kumimoji="1" lang="en-US" altLang="zh-CN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LAKI: </a:t>
            </a:r>
            <a:r>
              <a:rPr lang="en-US" altLang="zh-CN" dirty="0"/>
              <a:t>Representing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 err="1"/>
              <a:t>Keyphrase</a:t>
            </a:r>
            <a:r>
              <a:rPr lang="zh-CN" altLang="en-US" dirty="0"/>
              <a:t> </a:t>
            </a:r>
            <a:r>
              <a:rPr lang="en-US" altLang="zh-CN" dirty="0" smtClean="0"/>
              <a:t>Inference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MetaPAD</a:t>
            </a:r>
            <a:r>
              <a:rPr kumimoji="1" lang="en-US" altLang="zh-CN" dirty="0" smtClean="0"/>
              <a:t>: </a:t>
            </a:r>
            <a:r>
              <a:rPr lang="en-US" dirty="0"/>
              <a:t>Meta </a:t>
            </a:r>
            <a:r>
              <a:rPr lang="en-US" dirty="0" smtClean="0"/>
              <a:t>Pattern </a:t>
            </a:r>
            <a:r>
              <a:rPr lang="en-US" dirty="0"/>
              <a:t>Discovery from Massive Text Corpora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TextCube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EventCube</a:t>
            </a:r>
            <a:r>
              <a:rPr kumimoji="1" lang="en-US" altLang="zh-CN" dirty="0" smtClean="0"/>
              <a:t> and </a:t>
            </a:r>
            <a:r>
              <a:rPr kumimoji="1" lang="en-US" altLang="zh-CN" dirty="0" err="1" smtClean="0"/>
              <a:t>CaseOLAP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Summary</a:t>
            </a:r>
            <a:endParaRPr kumimoji="1" lang="en-US" altLang="zh-CN" dirty="0"/>
          </a:p>
        </p:txBody>
      </p:sp>
      <p:sp>
        <p:nvSpPr>
          <p:cNvPr id="5" name="Striped Right Arrow 4"/>
          <p:cNvSpPr/>
          <p:nvPr/>
        </p:nvSpPr>
        <p:spPr>
          <a:xfrm rot="9241136">
            <a:off x="6660351" y="5070135"/>
            <a:ext cx="453742" cy="406856"/>
          </a:xfrm>
          <a:prstGeom prst="stripedRightArrow">
            <a:avLst/>
          </a:prstGeom>
          <a:solidFill>
            <a:srgbClr val="E4831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4000" b="1" dirty="0" smtClean="0">
                <a:latin typeface="Helvetica" charset="0"/>
                <a:ea typeface="Helvetica" charset="0"/>
                <a:cs typeface="Helvetica" charset="0"/>
              </a:rPr>
              <a:t>Multi</a:t>
            </a:r>
            <a:r>
              <a:rPr lang="en-US" altLang="zh-CN" sz="4000" b="1" dirty="0" smtClean="0">
                <a:latin typeface="Helvetica" charset="0"/>
                <a:ea typeface="Helvetica" charset="0"/>
                <a:cs typeface="Helvetica" charset="0"/>
              </a:rPr>
              <a:t>-Dimensional</a:t>
            </a:r>
            <a:r>
              <a:rPr lang="zh-CN" altLang="en-US" sz="40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4000" b="1" dirty="0">
                <a:latin typeface="Helvetica" charset="0"/>
                <a:ea typeface="Helvetica" charset="0"/>
                <a:cs typeface="Helvetica" charset="0"/>
              </a:rPr>
              <a:t>Text</a:t>
            </a:r>
            <a:r>
              <a:rPr lang="zh-CN" altLang="en-US" sz="4000" b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4000" b="1" dirty="0">
                <a:latin typeface="Helvetica" charset="0"/>
                <a:ea typeface="Helvetica" charset="0"/>
                <a:cs typeface="Helvetica" charset="0"/>
              </a:rPr>
              <a:t>Cube</a:t>
            </a:r>
            <a:endParaRPr lang="en-US" sz="4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78" y="1236888"/>
            <a:ext cx="11006273" cy="1944101"/>
          </a:xfrm>
        </p:spPr>
        <p:txBody>
          <a:bodyPr/>
          <a:lstStyle/>
          <a:p>
            <a:pPr marL="341313" indent="-341313" defTabSz="914377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ea typeface="Helvetica Light" charset="0"/>
                <a:cs typeface="Helvetica Light" charset="0"/>
              </a:rPr>
              <a:t>Numerical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data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cube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(each cell is a numerical value) has been</a:t>
            </a:r>
            <a:r>
              <a:rPr lang="zh-CN" altLang="en-US" sz="2400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extensively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studied</a:t>
            </a:r>
          </a:p>
          <a:p>
            <a:pPr marL="617532" lvl="1" indent="-341313" defTabSz="914377">
              <a:spcBef>
                <a:spcPts val="0"/>
              </a:spcBef>
              <a:spcAft>
                <a:spcPts val="600"/>
              </a:spcAft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Measures: Numerical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aggregations as </a:t>
            </a:r>
            <a:r>
              <a:rPr lang="en-US" altLang="zh-CN" sz="2400" i="1" dirty="0">
                <a:ea typeface="Helvetica Light" charset="0"/>
                <a:cs typeface="Helvetica Light" charset="0"/>
              </a:rPr>
              <a:t>sum</a:t>
            </a:r>
            <a:r>
              <a:rPr lang="zh-CN" altLang="zh-CN" sz="2400" dirty="0">
                <a:ea typeface="Helvetica Light" charset="0"/>
                <a:cs typeface="Helvetica Light" charset="0"/>
              </a:rPr>
              <a:t> &amp;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i="1" dirty="0">
                <a:ea typeface="Helvetica Light" charset="0"/>
                <a:cs typeface="Helvetica Light" charset="0"/>
              </a:rPr>
              <a:t>avg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.</a:t>
            </a:r>
          </a:p>
          <a:p>
            <a:pPr marL="341313" indent="-341313" defTabSz="914377">
              <a:spcBef>
                <a:spcPts val="0"/>
              </a:spcBef>
              <a:spcAft>
                <a:spcPts val="600"/>
              </a:spcAft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Text cube: Each cell contains a set of documents (e.g., Apple, TV, 2016&gt;)</a:t>
            </a:r>
          </a:p>
          <a:p>
            <a:pPr marL="617532" lvl="1" indent="-341313" defTabSz="914377">
              <a:spcBef>
                <a:spcPts val="0"/>
              </a:spcBef>
              <a:spcAft>
                <a:spcPts val="600"/>
              </a:spcAft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There is an imminent need to do OLAP analysis on text cubes</a:t>
            </a:r>
            <a:endParaRPr lang="en-US" altLang="zh-CN" sz="2400" dirty="0">
              <a:ea typeface="Helvetica Light" charset="0"/>
              <a:cs typeface="Helvetica Light" charset="0"/>
            </a:endParaRPr>
          </a:p>
          <a:p>
            <a:pPr marL="617532" lvl="1" indent="-341313" defTabSz="914377">
              <a:spcBef>
                <a:spcPts val="0"/>
              </a:spcBef>
              <a:spcAft>
                <a:spcPts val="600"/>
              </a:spcAft>
            </a:pPr>
            <a:endParaRPr lang="en-US" altLang="zh-CN" sz="2400" dirty="0">
              <a:ea typeface="Helvetica Light" charset="0"/>
              <a:cs typeface="Helvetica Light" charset="0"/>
            </a:endParaRPr>
          </a:p>
        </p:txBody>
      </p:sp>
      <p:sp>
        <p:nvSpPr>
          <p:cNvPr id="4" name="Left Brace 3"/>
          <p:cNvSpPr/>
          <p:nvPr/>
        </p:nvSpPr>
        <p:spPr>
          <a:xfrm>
            <a:off x="6400800" y="3517268"/>
            <a:ext cx="561380" cy="1592986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00556" y="3136268"/>
            <a:ext cx="3863494" cy="13234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ea typeface="Helvetica" charset="0"/>
                <a:cs typeface="Helvetica" charset="0"/>
              </a:rPr>
              <a:t>Dimensions:</a:t>
            </a:r>
            <a:endParaRPr lang="zh-CN" altLang="en-US" sz="2000" b="1" dirty="0">
              <a:ea typeface="Helvetica" charset="0"/>
              <a:cs typeface="Helvetica" charset="0"/>
            </a:endParaRPr>
          </a:p>
          <a:p>
            <a:r>
              <a:rPr lang="en-US" altLang="zh-CN" sz="2000" i="1" dirty="0">
                <a:ea typeface="Helvetica Light" charset="0"/>
                <a:cs typeface="Helvetica Light" charset="0"/>
              </a:rPr>
              <a:t>Brand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: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Apple,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Samsung,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Huawei</a:t>
            </a:r>
            <a:r>
              <a:rPr lang="is-IS" altLang="zh-CN" sz="2000" dirty="0">
                <a:ea typeface="Helvetica Light" charset="0"/>
                <a:cs typeface="Helvetica Light" charset="0"/>
              </a:rPr>
              <a:t>…</a:t>
            </a:r>
          </a:p>
          <a:p>
            <a:r>
              <a:rPr lang="is-IS" sz="2000" i="1" dirty="0">
                <a:ea typeface="Helvetica Light" charset="0"/>
                <a:cs typeface="Helvetica Light" charset="0"/>
              </a:rPr>
              <a:t>Product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: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phone,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tablet,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TV,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laptop</a:t>
            </a:r>
            <a:r>
              <a:rPr lang="is-IS" altLang="zh-CN" sz="2000" dirty="0">
                <a:ea typeface="Helvetica Light" charset="0"/>
                <a:cs typeface="Helvetica Light" charset="0"/>
              </a:rPr>
              <a:t>…</a:t>
            </a:r>
          </a:p>
          <a:p>
            <a:r>
              <a:rPr lang="en-US" sz="2000" i="1" dirty="0">
                <a:ea typeface="Helvetica Light" charset="0"/>
                <a:cs typeface="Helvetica Light" charset="0"/>
              </a:rPr>
              <a:t>Field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: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IR,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Machine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Learning,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NLP</a:t>
            </a:r>
            <a:r>
              <a:rPr lang="is-IS" altLang="zh-CN" sz="2000" dirty="0">
                <a:ea typeface="Helvetica Light" charset="0"/>
                <a:cs typeface="Helvetica Light" charset="0"/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6600" y="4431184"/>
            <a:ext cx="3822785" cy="1323439"/>
          </a:xfrm>
          <a:prstGeom prst="rect">
            <a:avLst/>
          </a:prstGeom>
          <a:solidFill>
            <a:srgbClr val="9ED498"/>
          </a:solidFill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ea typeface="Helvetica" charset="0"/>
                <a:cs typeface="Helvetica" charset="0"/>
              </a:rPr>
              <a:t>Text:</a:t>
            </a:r>
            <a:endParaRPr lang="zh-CN" altLang="en-US" sz="2000" b="1" dirty="0">
              <a:ea typeface="Helvetica" charset="0"/>
              <a:cs typeface="Helvetica" charset="0"/>
            </a:endParaRPr>
          </a:p>
          <a:p>
            <a:r>
              <a:rPr lang="en-US" altLang="zh-CN" sz="2000" i="1" dirty="0">
                <a:ea typeface="Helvetica Light" charset="0"/>
                <a:cs typeface="Helvetica Light" charset="0"/>
              </a:rPr>
              <a:t>Aviation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Safety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Reports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from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NASA</a:t>
            </a:r>
          </a:p>
          <a:p>
            <a:r>
              <a:rPr lang="en-US" altLang="zh-CN" sz="2000" i="1" dirty="0">
                <a:ea typeface="Helvetica Light" charset="0"/>
                <a:cs typeface="Helvetica Light" charset="0"/>
              </a:rPr>
              <a:t>Product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Reviews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from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Amazon</a:t>
            </a:r>
          </a:p>
          <a:p>
            <a:r>
              <a:rPr lang="en-US" altLang="zh-CN" sz="2000" i="1" dirty="0">
                <a:ea typeface="Helvetica Light" charset="0"/>
                <a:cs typeface="Helvetica Light" charset="0"/>
              </a:rPr>
              <a:t>Research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Papers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from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DBLP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02648" y="4126870"/>
            <a:ext cx="4526753" cy="2564459"/>
            <a:chOff x="2598023" y="3697354"/>
            <a:chExt cx="5582622" cy="3060837"/>
          </a:xfrm>
        </p:grpSpPr>
        <p:grpSp>
          <p:nvGrpSpPr>
            <p:cNvPr id="8" name="Group 7"/>
            <p:cNvGrpSpPr/>
            <p:nvPr/>
          </p:nvGrpSpPr>
          <p:grpSpPr>
            <a:xfrm>
              <a:off x="5508672" y="3939667"/>
              <a:ext cx="2671973" cy="1907855"/>
              <a:chOff x="5522678" y="3981079"/>
              <a:chExt cx="2671973" cy="190785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5522678" y="4670416"/>
                <a:ext cx="797952" cy="232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91928">
                <a:off x="7427084" y="4903294"/>
                <a:ext cx="405831" cy="4058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6606" y="5141840"/>
                <a:ext cx="405831" cy="4058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01583">
                <a:off x="6438785" y="4883421"/>
                <a:ext cx="405831" cy="4058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83905">
                <a:off x="7320987" y="4174475"/>
                <a:ext cx="405831" cy="4058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849305">
                <a:off x="6831018" y="4531783"/>
                <a:ext cx="405831" cy="4058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Oval 47"/>
              <p:cNvSpPr/>
              <p:nvPr/>
            </p:nvSpPr>
            <p:spPr>
              <a:xfrm>
                <a:off x="6286796" y="3981079"/>
                <a:ext cx="1907855" cy="190785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pic>
          <p:nvPicPr>
            <p:cNvPr id="9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873" y="507894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336" y="531438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435" y="557616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49" y="531438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614" y="557617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78" y="58352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036" y="557617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901" y="5837951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582" y="608345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664" y="456418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127" y="4799637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587" y="509161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1540" y="4799637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405" y="50614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086" y="5306925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827" y="50614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692" y="532319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373" y="5568706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621" y="4027197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127" y="4263243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9880" y="4516902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750" y="426896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405" y="4525024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086" y="4770531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6561" y="4306695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692" y="4786805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373" y="5032312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文本框 53"/>
            <p:cNvSpPr txBox="1"/>
            <p:nvPr/>
          </p:nvSpPr>
          <p:spPr>
            <a:xfrm>
              <a:off x="3200038" y="3970201"/>
              <a:ext cx="916823" cy="33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cs typeface="Helvetica Light"/>
                </a:rPr>
                <a:t>Huawei</a:t>
              </a:r>
            </a:p>
          </p:txBody>
        </p:sp>
        <p:sp>
          <p:nvSpPr>
            <p:cNvPr id="37" name="文本框 76"/>
            <p:cNvSpPr txBox="1"/>
            <p:nvPr/>
          </p:nvSpPr>
          <p:spPr>
            <a:xfrm>
              <a:off x="3767850" y="3697354"/>
              <a:ext cx="1123716" cy="33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cs typeface="Helvetica Light"/>
                </a:rPr>
                <a:t>Samsung</a:t>
              </a:r>
            </a:p>
          </p:txBody>
        </p:sp>
        <p:sp>
          <p:nvSpPr>
            <p:cNvPr id="38" name="文本框 77"/>
            <p:cNvSpPr txBox="1"/>
            <p:nvPr/>
          </p:nvSpPr>
          <p:spPr>
            <a:xfrm>
              <a:off x="2718102" y="4262536"/>
              <a:ext cx="916823" cy="33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cs typeface="Helvetica Light"/>
                </a:rPr>
                <a:t>Apple</a:t>
              </a:r>
            </a:p>
          </p:txBody>
        </p:sp>
        <p:sp>
          <p:nvSpPr>
            <p:cNvPr id="39" name="文本框 78"/>
            <p:cNvSpPr txBox="1"/>
            <p:nvPr/>
          </p:nvSpPr>
          <p:spPr>
            <a:xfrm>
              <a:off x="2598023" y="4708929"/>
              <a:ext cx="916823" cy="33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cs typeface="Helvetica Light"/>
                </a:rPr>
                <a:t>phone</a:t>
              </a:r>
            </a:p>
          </p:txBody>
        </p:sp>
        <p:sp>
          <p:nvSpPr>
            <p:cNvPr id="40" name="文本框 79"/>
            <p:cNvSpPr txBox="1"/>
            <p:nvPr/>
          </p:nvSpPr>
          <p:spPr>
            <a:xfrm>
              <a:off x="2626234" y="5200405"/>
              <a:ext cx="1231622" cy="33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cs typeface="Helvetica Light"/>
                </a:rPr>
                <a:t>tablet</a:t>
              </a:r>
            </a:p>
          </p:txBody>
        </p:sp>
        <p:sp>
          <p:nvSpPr>
            <p:cNvPr id="41" name="文本框 80"/>
            <p:cNvSpPr txBox="1"/>
            <p:nvPr/>
          </p:nvSpPr>
          <p:spPr>
            <a:xfrm>
              <a:off x="2741120" y="5699330"/>
              <a:ext cx="1210709" cy="33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cs typeface="Helvetica Light"/>
                </a:rPr>
                <a:t>TV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4953000" y="5391090"/>
            <a:ext cx="5638800" cy="139071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/>
          <a:p>
            <a:pPr marL="798513" lvl="1" indent="-341313" defTabSz="914377"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zh-CN" sz="2000" b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0" name="文本框 78"/>
          <p:cNvSpPr txBox="1"/>
          <p:nvPr/>
        </p:nvSpPr>
        <p:spPr>
          <a:xfrm>
            <a:off x="2304580" y="6184269"/>
            <a:ext cx="74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cs typeface="Helvetica Light"/>
              </a:rPr>
              <a:t>2014</a:t>
            </a:r>
            <a:endParaRPr lang="en-US" sz="1200" dirty="0">
              <a:solidFill>
                <a:schemeClr val="accent1">
                  <a:lumMod val="75000"/>
                </a:schemeClr>
              </a:solidFill>
              <a:cs typeface="Helvetica Light"/>
            </a:endParaRPr>
          </a:p>
        </p:txBody>
      </p:sp>
      <p:sp>
        <p:nvSpPr>
          <p:cNvPr id="51" name="文本框 78"/>
          <p:cNvSpPr txBox="1"/>
          <p:nvPr/>
        </p:nvSpPr>
        <p:spPr>
          <a:xfrm>
            <a:off x="2609380" y="6364470"/>
            <a:ext cx="74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cs typeface="Helvetica Light"/>
              </a:rPr>
              <a:t>2015</a:t>
            </a:r>
            <a:endParaRPr lang="en-US" sz="1200" dirty="0">
              <a:solidFill>
                <a:schemeClr val="accent1">
                  <a:lumMod val="75000"/>
                </a:schemeClr>
              </a:solidFill>
              <a:cs typeface="Helvetica Light"/>
            </a:endParaRPr>
          </a:p>
        </p:txBody>
      </p:sp>
      <p:sp>
        <p:nvSpPr>
          <p:cNvPr id="52" name="文本框 78"/>
          <p:cNvSpPr txBox="1"/>
          <p:nvPr/>
        </p:nvSpPr>
        <p:spPr>
          <a:xfrm>
            <a:off x="2990380" y="6565269"/>
            <a:ext cx="743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cs typeface="Helvetica Light"/>
              </a:rPr>
              <a:t>2016</a:t>
            </a:r>
            <a:endParaRPr lang="en-US" sz="1200" dirty="0">
              <a:solidFill>
                <a:schemeClr val="accent1">
                  <a:lumMod val="75000"/>
                </a:schemeClr>
              </a:solidFill>
              <a:cs typeface="Helvetica Ligh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49246" y="3574531"/>
            <a:ext cx="27277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cs typeface="Helvetica Light"/>
              </a:rPr>
              <a:t>Cell</a:t>
            </a:r>
            <a:r>
              <a:rPr lang="en-US" altLang="zh-CN" sz="1600" dirty="0" smtClean="0">
                <a:solidFill>
                  <a:srgbClr val="FF0000"/>
                </a:solidFill>
                <a:cs typeface="Helvetica Light"/>
              </a:rPr>
              <a:t>: &lt;</a:t>
            </a:r>
            <a:r>
              <a:rPr lang="en-US" altLang="zh-CN" sz="1600" dirty="0">
                <a:solidFill>
                  <a:srgbClr val="FF0000"/>
                </a:solidFill>
                <a:cs typeface="Helvetica Light"/>
              </a:rPr>
              <a:t>Samsung,</a:t>
            </a:r>
            <a:r>
              <a:rPr lang="zh-CN" altLang="en-US" sz="1600" dirty="0">
                <a:solidFill>
                  <a:srgbClr val="FF0000"/>
                </a:solidFill>
                <a:cs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cs typeface="Helvetica Light"/>
              </a:rPr>
              <a:t>phone,</a:t>
            </a:r>
            <a:r>
              <a:rPr lang="zh-CN" altLang="en-US" sz="1600" dirty="0">
                <a:solidFill>
                  <a:srgbClr val="FF0000"/>
                </a:solidFill>
                <a:cs typeface="Helvetica Light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cs typeface="Helvetica Light"/>
              </a:rPr>
              <a:t>2016&gt;</a:t>
            </a:r>
            <a:endParaRPr lang="en-US" sz="1600" dirty="0">
              <a:solidFill>
                <a:srgbClr val="FF0000"/>
              </a:solidFill>
              <a:cs typeface="Helvetica Light"/>
            </a:endParaRPr>
          </a:p>
        </p:txBody>
      </p:sp>
      <p:sp>
        <p:nvSpPr>
          <p:cNvPr id="54" name="Right Arrow 53"/>
          <p:cNvSpPr/>
          <p:nvPr/>
        </p:nvSpPr>
        <p:spPr>
          <a:xfrm rot="6468706" flipV="1">
            <a:off x="4649821" y="4291225"/>
            <a:ext cx="585745" cy="1102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9301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3713" y="92130"/>
            <a:ext cx="12475675" cy="73890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b="1" dirty="0" smtClean="0">
                <a:ea typeface="Helvetica" charset="0"/>
                <a:cs typeface="Helvetica" charset="0"/>
              </a:rPr>
              <a:t>Multi</a:t>
            </a:r>
            <a:r>
              <a:rPr lang="en-US" altLang="zh-CN" sz="4000" b="1" dirty="0" smtClean="0">
                <a:ea typeface="Helvetica" charset="0"/>
                <a:cs typeface="Helvetica" charset="0"/>
              </a:rPr>
              <a:t>-dimensional</a:t>
            </a:r>
            <a:r>
              <a:rPr lang="zh-CN" altLang="en-US" sz="4000" b="1" dirty="0" smtClean="0">
                <a:ea typeface="Helvetica" charset="0"/>
                <a:cs typeface="Helvetica" charset="0"/>
              </a:rPr>
              <a:t> </a:t>
            </a:r>
            <a:r>
              <a:rPr lang="en-US" altLang="zh-CN" sz="4000" b="1" dirty="0">
                <a:ea typeface="Helvetica" charset="0"/>
                <a:cs typeface="Helvetica" charset="0"/>
              </a:rPr>
              <a:t>Text</a:t>
            </a:r>
            <a:r>
              <a:rPr lang="zh-CN" altLang="en-US" sz="4000" b="1" dirty="0">
                <a:ea typeface="Helvetica" charset="0"/>
                <a:cs typeface="Helvetica" charset="0"/>
              </a:rPr>
              <a:t> </a:t>
            </a:r>
            <a:r>
              <a:rPr lang="en-US" altLang="zh-CN" sz="4000" b="1" dirty="0">
                <a:ea typeface="Helvetica" charset="0"/>
                <a:cs typeface="Helvetica" charset="0"/>
              </a:rPr>
              <a:t>Cube</a:t>
            </a:r>
            <a:r>
              <a:rPr lang="en-US" altLang="en-US" sz="4000" b="1" dirty="0">
                <a:ea typeface="Helvetica" charset="0"/>
                <a:cs typeface="Helvetica" charset="0"/>
              </a:rPr>
              <a:t> with Queries </a:t>
            </a:r>
            <a:r>
              <a:rPr lang="en-US" altLang="en-US" sz="4000" b="1" dirty="0" smtClean="0">
                <a:ea typeface="Helvetica" charset="0"/>
                <a:cs typeface="Helvetica" charset="0"/>
              </a:rPr>
              <a:t>&amp; Hierarchies</a:t>
            </a:r>
            <a:endParaRPr lang="en-US" altLang="en-US" sz="4000" b="1" kern="0" dirty="0"/>
          </a:p>
        </p:txBody>
      </p:sp>
      <p:grpSp>
        <p:nvGrpSpPr>
          <p:cNvPr id="5" name="Group 4"/>
          <p:cNvGrpSpPr/>
          <p:nvPr/>
        </p:nvGrpSpPr>
        <p:grpSpPr>
          <a:xfrm>
            <a:off x="1182255" y="1209964"/>
            <a:ext cx="8799197" cy="5562678"/>
            <a:chOff x="99691" y="1175670"/>
            <a:chExt cx="11041021" cy="5657635"/>
          </a:xfrm>
        </p:grpSpPr>
        <p:sp>
          <p:nvSpPr>
            <p:cNvPr id="6" name="Cube 5"/>
            <p:cNvSpPr/>
            <p:nvPr/>
          </p:nvSpPr>
          <p:spPr>
            <a:xfrm>
              <a:off x="6238507" y="3076577"/>
              <a:ext cx="888320" cy="888320"/>
            </a:xfrm>
            <a:prstGeom prst="cube">
              <a:avLst/>
            </a:prstGeom>
            <a:solidFill>
              <a:srgbClr val="FF0000">
                <a:alpha val="7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7" name="Cube 6"/>
            <p:cNvSpPr/>
            <p:nvPr/>
          </p:nvSpPr>
          <p:spPr>
            <a:xfrm>
              <a:off x="6963560" y="3076577"/>
              <a:ext cx="888320" cy="888320"/>
            </a:xfrm>
            <a:prstGeom prst="cube">
              <a:avLst/>
            </a:prstGeom>
            <a:solidFill>
              <a:srgbClr val="FF0000">
                <a:alpha val="7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8" name="Cube 7"/>
            <p:cNvSpPr/>
            <p:nvPr/>
          </p:nvSpPr>
          <p:spPr>
            <a:xfrm>
              <a:off x="5970514" y="3341338"/>
              <a:ext cx="888320" cy="888320"/>
            </a:xfrm>
            <a:prstGeom prst="cube">
              <a:avLst/>
            </a:prstGeom>
            <a:solidFill>
              <a:srgbClr val="FF0000">
                <a:alpha val="7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9" name="Cube 8"/>
            <p:cNvSpPr/>
            <p:nvPr/>
          </p:nvSpPr>
          <p:spPr>
            <a:xfrm>
              <a:off x="6695567" y="3341338"/>
              <a:ext cx="888320" cy="888320"/>
            </a:xfrm>
            <a:prstGeom prst="cube">
              <a:avLst/>
            </a:prstGeom>
            <a:solidFill>
              <a:srgbClr val="FF0000">
                <a:alpha val="7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0" name="Cube 9"/>
            <p:cNvSpPr/>
            <p:nvPr/>
          </p:nvSpPr>
          <p:spPr>
            <a:xfrm>
              <a:off x="2101659" y="362191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1" name="Cube 10"/>
            <p:cNvSpPr/>
            <p:nvPr/>
          </p:nvSpPr>
          <p:spPr>
            <a:xfrm>
              <a:off x="1833947" y="389317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2" name="Cube 11"/>
            <p:cNvSpPr/>
            <p:nvPr/>
          </p:nvSpPr>
          <p:spPr>
            <a:xfrm>
              <a:off x="1566234" y="4164440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3" name="Cube 12"/>
            <p:cNvSpPr/>
            <p:nvPr/>
          </p:nvSpPr>
          <p:spPr>
            <a:xfrm>
              <a:off x="1298520" y="443570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4" name="Cube 13"/>
            <p:cNvSpPr/>
            <p:nvPr/>
          </p:nvSpPr>
          <p:spPr>
            <a:xfrm>
              <a:off x="1030807" y="470696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5" name="Cube 14"/>
            <p:cNvSpPr/>
            <p:nvPr/>
          </p:nvSpPr>
          <p:spPr>
            <a:xfrm>
              <a:off x="2821645" y="362191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6" name="Cube 15"/>
            <p:cNvSpPr/>
            <p:nvPr/>
          </p:nvSpPr>
          <p:spPr>
            <a:xfrm>
              <a:off x="2553933" y="389317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7" name="Cube 16"/>
            <p:cNvSpPr/>
            <p:nvPr/>
          </p:nvSpPr>
          <p:spPr>
            <a:xfrm>
              <a:off x="2286219" y="4164440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8" name="Cube 17"/>
            <p:cNvSpPr/>
            <p:nvPr/>
          </p:nvSpPr>
          <p:spPr>
            <a:xfrm>
              <a:off x="2018506" y="443570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9" name="Cube 18"/>
            <p:cNvSpPr/>
            <p:nvPr/>
          </p:nvSpPr>
          <p:spPr>
            <a:xfrm>
              <a:off x="1750793" y="470696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0" name="Cube 19"/>
            <p:cNvSpPr/>
            <p:nvPr/>
          </p:nvSpPr>
          <p:spPr>
            <a:xfrm>
              <a:off x="3546698" y="362191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1" name="Cube 20"/>
            <p:cNvSpPr/>
            <p:nvPr/>
          </p:nvSpPr>
          <p:spPr>
            <a:xfrm>
              <a:off x="3278986" y="389317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2" name="Cube 21"/>
            <p:cNvSpPr/>
            <p:nvPr/>
          </p:nvSpPr>
          <p:spPr>
            <a:xfrm>
              <a:off x="3011272" y="4164440"/>
              <a:ext cx="888320" cy="888320"/>
            </a:xfrm>
            <a:prstGeom prst="cube">
              <a:avLst/>
            </a:prstGeom>
            <a:solidFill>
              <a:schemeClr val="tx1">
                <a:lumMod val="50000"/>
                <a:lumOff val="50000"/>
                <a:alpha val="2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3" name="Cube 22"/>
            <p:cNvSpPr/>
            <p:nvPr/>
          </p:nvSpPr>
          <p:spPr>
            <a:xfrm>
              <a:off x="2743559" y="443570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4" name="Cube 23"/>
            <p:cNvSpPr/>
            <p:nvPr/>
          </p:nvSpPr>
          <p:spPr>
            <a:xfrm>
              <a:off x="2475846" y="4706964"/>
              <a:ext cx="888320" cy="888320"/>
            </a:xfrm>
            <a:prstGeom prst="cube">
              <a:avLst/>
            </a:prstGeom>
            <a:solidFill>
              <a:schemeClr val="tx1">
                <a:lumMod val="50000"/>
                <a:lumOff val="5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5" name="Cube 24"/>
            <p:cNvSpPr/>
            <p:nvPr/>
          </p:nvSpPr>
          <p:spPr>
            <a:xfrm>
              <a:off x="4264144" y="362191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6" name="Cube 25"/>
            <p:cNvSpPr/>
            <p:nvPr/>
          </p:nvSpPr>
          <p:spPr>
            <a:xfrm>
              <a:off x="3996432" y="389317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7" name="Cube 26"/>
            <p:cNvSpPr/>
            <p:nvPr/>
          </p:nvSpPr>
          <p:spPr>
            <a:xfrm>
              <a:off x="3728719" y="4164440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8" name="Cube 27"/>
            <p:cNvSpPr/>
            <p:nvPr/>
          </p:nvSpPr>
          <p:spPr>
            <a:xfrm>
              <a:off x="3461006" y="443570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9" name="Cube 28"/>
            <p:cNvSpPr/>
            <p:nvPr/>
          </p:nvSpPr>
          <p:spPr>
            <a:xfrm>
              <a:off x="3193292" y="470696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45070" y="6260015"/>
              <a:ext cx="906488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Politics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12889" y="6260015"/>
              <a:ext cx="850131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Sports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86342" y="5569900"/>
              <a:ext cx="1131919" cy="28730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charset="0"/>
                  <a:ea typeface="Arial" charset="0"/>
                  <a:cs typeface="Arial" charset="0"/>
                </a:rPr>
                <a:t>Basketball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Cube 32"/>
            <p:cNvSpPr/>
            <p:nvPr/>
          </p:nvSpPr>
          <p:spPr>
            <a:xfrm>
              <a:off x="4982599" y="362191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34" name="Cube 33"/>
            <p:cNvSpPr/>
            <p:nvPr/>
          </p:nvSpPr>
          <p:spPr>
            <a:xfrm>
              <a:off x="4714887" y="389317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35" name="Cube 34"/>
            <p:cNvSpPr/>
            <p:nvPr/>
          </p:nvSpPr>
          <p:spPr>
            <a:xfrm>
              <a:off x="4447174" y="4164440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36" name="Cube 35"/>
            <p:cNvSpPr/>
            <p:nvPr/>
          </p:nvSpPr>
          <p:spPr>
            <a:xfrm>
              <a:off x="4179460" y="443570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37" name="Cube 36"/>
            <p:cNvSpPr/>
            <p:nvPr/>
          </p:nvSpPr>
          <p:spPr>
            <a:xfrm>
              <a:off x="3911747" y="4706964"/>
              <a:ext cx="888320" cy="888320"/>
            </a:xfrm>
            <a:prstGeom prst="cube">
              <a:avLst/>
            </a:prstGeom>
            <a:solidFill>
              <a:schemeClr val="tx1">
                <a:lumMod val="50000"/>
                <a:lumOff val="50000"/>
                <a:alpha val="2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38" name="Cube 37"/>
            <p:cNvSpPr/>
            <p:nvPr/>
          </p:nvSpPr>
          <p:spPr>
            <a:xfrm>
              <a:off x="5702585" y="362191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39" name="Cube 38"/>
            <p:cNvSpPr/>
            <p:nvPr/>
          </p:nvSpPr>
          <p:spPr>
            <a:xfrm>
              <a:off x="5434872" y="389317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40" name="Cube 39"/>
            <p:cNvSpPr/>
            <p:nvPr/>
          </p:nvSpPr>
          <p:spPr>
            <a:xfrm>
              <a:off x="5167159" y="4164440"/>
              <a:ext cx="888320" cy="888320"/>
            </a:xfrm>
            <a:prstGeom prst="cube">
              <a:avLst/>
            </a:prstGeom>
            <a:solidFill>
              <a:srgbClr val="7030A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41" name="Cube 40"/>
            <p:cNvSpPr/>
            <p:nvPr/>
          </p:nvSpPr>
          <p:spPr>
            <a:xfrm>
              <a:off x="4899446" y="443570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42" name="Cube 41"/>
            <p:cNvSpPr/>
            <p:nvPr/>
          </p:nvSpPr>
          <p:spPr>
            <a:xfrm>
              <a:off x="4631733" y="470696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43" name="Cube 42"/>
            <p:cNvSpPr/>
            <p:nvPr/>
          </p:nvSpPr>
          <p:spPr>
            <a:xfrm>
              <a:off x="6427638" y="362191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44" name="Cube 43"/>
            <p:cNvSpPr/>
            <p:nvPr/>
          </p:nvSpPr>
          <p:spPr>
            <a:xfrm>
              <a:off x="6159925" y="3893178"/>
              <a:ext cx="888320" cy="888320"/>
            </a:xfrm>
            <a:prstGeom prst="cube">
              <a:avLst/>
            </a:prstGeom>
            <a:solidFill>
              <a:srgbClr val="00B05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45" name="Cube 44"/>
            <p:cNvSpPr/>
            <p:nvPr/>
          </p:nvSpPr>
          <p:spPr>
            <a:xfrm>
              <a:off x="5906094" y="4164440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46" name="Cube 45"/>
            <p:cNvSpPr/>
            <p:nvPr/>
          </p:nvSpPr>
          <p:spPr>
            <a:xfrm>
              <a:off x="5617404" y="443570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40323" y="5569900"/>
              <a:ext cx="930331" cy="28730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Football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4384" y="5543523"/>
              <a:ext cx="1248968" cy="473207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Presidential</a:t>
              </a:r>
              <a:endParaRPr lang="zh-CN" altLang="en-US" sz="1100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election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708947" y="5543523"/>
              <a:ext cx="821952" cy="473207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The</a:t>
              </a:r>
              <a:endParaRPr lang="zh-CN" altLang="en-US" sz="1100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Queen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65714" y="5570657"/>
              <a:ext cx="917326" cy="28730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>
                  <a:latin typeface="Arial" charset="0"/>
                  <a:ea typeface="Arial" charset="0"/>
                  <a:cs typeface="Arial" charset="0"/>
                </a:rPr>
                <a:t>Inflation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34025" y="5570656"/>
              <a:ext cx="663718" cy="28730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GDP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45064" y="5561426"/>
              <a:ext cx="1192611" cy="287304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Stock</a:t>
              </a:r>
              <a:r>
                <a:rPr lang="zh-CN" altLang="en-US" sz="11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price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069804" y="6260015"/>
              <a:ext cx="1114578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Economy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4" name="Elbow Connector 53"/>
            <p:cNvCxnSpPr>
              <a:stCxn id="52" idx="2"/>
              <a:endCxn id="53" idx="0"/>
            </p:cNvCxnSpPr>
            <p:nvPr/>
          </p:nvCxnSpPr>
          <p:spPr>
            <a:xfrm rot="16200000" flipH="1">
              <a:off x="3028589" y="5661510"/>
              <a:ext cx="411285" cy="78572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50" idx="2"/>
              <a:endCxn id="53" idx="0"/>
            </p:cNvCxnSpPr>
            <p:nvPr/>
          </p:nvCxnSpPr>
          <p:spPr>
            <a:xfrm rot="16200000" flipH="1">
              <a:off x="3424709" y="6057629"/>
              <a:ext cx="402054" cy="271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51" idx="2"/>
              <a:endCxn id="53" idx="0"/>
            </p:cNvCxnSpPr>
            <p:nvPr/>
          </p:nvCxnSpPr>
          <p:spPr>
            <a:xfrm rot="5400000">
              <a:off x="3745462" y="5739593"/>
              <a:ext cx="402055" cy="63879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>
              <a:stCxn id="30" idx="0"/>
              <a:endCxn id="48" idx="2"/>
            </p:cNvCxnSpPr>
            <p:nvPr/>
          </p:nvCxnSpPr>
          <p:spPr>
            <a:xfrm rot="16200000" flipV="1">
              <a:off x="1316949" y="5978650"/>
              <a:ext cx="243286" cy="31944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30" idx="0"/>
              <a:endCxn id="49" idx="2"/>
            </p:cNvCxnSpPr>
            <p:nvPr/>
          </p:nvCxnSpPr>
          <p:spPr>
            <a:xfrm rot="5400000" flipH="1" flipV="1">
              <a:off x="1737475" y="5877568"/>
              <a:ext cx="243286" cy="52161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31" idx="0"/>
              <a:endCxn id="32" idx="2"/>
            </p:cNvCxnSpPr>
            <p:nvPr/>
          </p:nvCxnSpPr>
          <p:spPr>
            <a:xfrm rot="16200000" flipV="1">
              <a:off x="4993724" y="5815783"/>
              <a:ext cx="402811" cy="4856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>
              <a:stCxn id="31" idx="0"/>
              <a:endCxn id="47" idx="2"/>
            </p:cNvCxnSpPr>
            <p:nvPr/>
          </p:nvCxnSpPr>
          <p:spPr>
            <a:xfrm rot="5400000" flipH="1" flipV="1">
              <a:off x="5420316" y="5874843"/>
              <a:ext cx="402811" cy="36753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7707652" y="3796319"/>
              <a:ext cx="1227293" cy="287304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Champaign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464561" y="4059899"/>
              <a:ext cx="952007" cy="287304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Chicago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191707" y="4301188"/>
              <a:ext cx="1459225" cy="287304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New</a:t>
              </a:r>
              <a:r>
                <a:rPr lang="zh-CN" altLang="en-US" sz="11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York</a:t>
              </a:r>
              <a:r>
                <a:rPr lang="zh-CN" altLang="en-US" sz="11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City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" name="Cube 63"/>
            <p:cNvSpPr/>
            <p:nvPr/>
          </p:nvSpPr>
          <p:spPr>
            <a:xfrm>
              <a:off x="2369589" y="334133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65" name="Cube 64"/>
            <p:cNvSpPr/>
            <p:nvPr/>
          </p:nvSpPr>
          <p:spPr>
            <a:xfrm>
              <a:off x="3089575" y="334133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66" name="Cube 65"/>
            <p:cNvSpPr/>
            <p:nvPr/>
          </p:nvSpPr>
          <p:spPr>
            <a:xfrm>
              <a:off x="3814628" y="3341338"/>
              <a:ext cx="888320" cy="888320"/>
            </a:xfrm>
            <a:prstGeom prst="cube">
              <a:avLst/>
            </a:prstGeom>
            <a:solidFill>
              <a:srgbClr val="0070C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67" name="Cube 66"/>
            <p:cNvSpPr/>
            <p:nvPr/>
          </p:nvSpPr>
          <p:spPr>
            <a:xfrm>
              <a:off x="4532074" y="3341338"/>
              <a:ext cx="888320" cy="888320"/>
            </a:xfrm>
            <a:prstGeom prst="cube">
              <a:avLst/>
            </a:prstGeom>
            <a:solidFill>
              <a:srgbClr val="0070C0">
                <a:alpha val="4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68" name="Cube 67"/>
            <p:cNvSpPr/>
            <p:nvPr/>
          </p:nvSpPr>
          <p:spPr>
            <a:xfrm>
              <a:off x="5250529" y="3341338"/>
              <a:ext cx="888320" cy="888320"/>
            </a:xfrm>
            <a:prstGeom prst="cube">
              <a:avLst/>
            </a:prstGeom>
            <a:solidFill>
              <a:srgbClr val="0070C0">
                <a:alpha val="4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37149" y="4568195"/>
              <a:ext cx="1470063" cy="287304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San</a:t>
              </a:r>
              <a:r>
                <a:rPr lang="zh-CN" altLang="en-US" sz="11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Francisco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" name="Cube 69"/>
            <p:cNvSpPr/>
            <p:nvPr/>
          </p:nvSpPr>
          <p:spPr>
            <a:xfrm>
              <a:off x="2637582" y="3076577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71" name="Cube 70"/>
            <p:cNvSpPr/>
            <p:nvPr/>
          </p:nvSpPr>
          <p:spPr>
            <a:xfrm>
              <a:off x="3357567" y="3076577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72" name="Cube 71"/>
            <p:cNvSpPr/>
            <p:nvPr/>
          </p:nvSpPr>
          <p:spPr>
            <a:xfrm>
              <a:off x="4082621" y="3076577"/>
              <a:ext cx="888320" cy="888320"/>
            </a:xfrm>
            <a:prstGeom prst="cube">
              <a:avLst/>
            </a:prstGeom>
            <a:solidFill>
              <a:srgbClr val="0070C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73" name="Cube 72"/>
            <p:cNvSpPr/>
            <p:nvPr/>
          </p:nvSpPr>
          <p:spPr>
            <a:xfrm>
              <a:off x="4800067" y="3076577"/>
              <a:ext cx="888320" cy="888320"/>
            </a:xfrm>
            <a:prstGeom prst="cube">
              <a:avLst/>
            </a:prstGeom>
            <a:solidFill>
              <a:srgbClr val="0070C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74" name="Cube 73"/>
            <p:cNvSpPr/>
            <p:nvPr/>
          </p:nvSpPr>
          <p:spPr>
            <a:xfrm>
              <a:off x="5518522" y="3076577"/>
              <a:ext cx="888320" cy="888320"/>
            </a:xfrm>
            <a:prstGeom prst="cube">
              <a:avLst/>
            </a:prstGeom>
            <a:solidFill>
              <a:srgbClr val="0070C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672630" y="4839457"/>
              <a:ext cx="1300991" cy="28730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Los</a:t>
              </a:r>
              <a:r>
                <a:rPr lang="zh-CN" altLang="en-US" sz="11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Angeles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93528" y="5098985"/>
              <a:ext cx="949840" cy="28730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Moscow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137890" y="5359050"/>
              <a:ext cx="826287" cy="287304"/>
            </a:xfrm>
            <a:prstGeom prst="rect">
              <a:avLst/>
            </a:prstGeom>
            <a:noFill/>
            <a:ln w="3175">
              <a:noFill/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100" dirty="0">
                  <a:latin typeface="Arial" charset="0"/>
                  <a:ea typeface="Arial" charset="0"/>
                  <a:cs typeface="Arial" charset="0"/>
                </a:rPr>
                <a:t>Beijing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123362" y="3920058"/>
              <a:ext cx="824120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Illinois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583196" y="4689112"/>
              <a:ext cx="1123248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California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774184" y="5082438"/>
              <a:ext cx="882644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Russia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493344" y="5348466"/>
              <a:ext cx="789438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China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292749" y="4164377"/>
              <a:ext cx="847963" cy="507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United</a:t>
              </a:r>
              <a:endParaRPr lang="zh-CN" altLang="en-US" sz="1200" dirty="0">
                <a:latin typeface="Arial" charset="0"/>
                <a:ea typeface="Arial" charset="0"/>
                <a:cs typeface="Arial" charset="0"/>
              </a:endParaRPr>
            </a:p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States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83" name="Elbow Connector 82"/>
            <p:cNvCxnSpPr>
              <a:stCxn id="78" idx="1"/>
              <a:endCxn id="61" idx="3"/>
            </p:cNvCxnSpPr>
            <p:nvPr/>
          </p:nvCxnSpPr>
          <p:spPr>
            <a:xfrm rot="10800000">
              <a:off x="8934945" y="3939973"/>
              <a:ext cx="188417" cy="1321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Elbow Connector 83"/>
            <p:cNvCxnSpPr>
              <a:stCxn id="78" idx="1"/>
              <a:endCxn id="62" idx="3"/>
            </p:cNvCxnSpPr>
            <p:nvPr/>
          </p:nvCxnSpPr>
          <p:spPr>
            <a:xfrm rot="10800000" flipV="1">
              <a:off x="8416568" y="4072160"/>
              <a:ext cx="706794" cy="13139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79" idx="1"/>
              <a:endCxn id="69" idx="3"/>
            </p:cNvCxnSpPr>
            <p:nvPr/>
          </p:nvCxnSpPr>
          <p:spPr>
            <a:xfrm rot="10800000">
              <a:off x="8407212" y="4711847"/>
              <a:ext cx="175984" cy="129368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lbow Connector 85"/>
            <p:cNvCxnSpPr>
              <a:stCxn id="79" idx="1"/>
              <a:endCxn id="75" idx="3"/>
            </p:cNvCxnSpPr>
            <p:nvPr/>
          </p:nvCxnSpPr>
          <p:spPr>
            <a:xfrm rot="10800000" flipV="1">
              <a:off x="7973621" y="4841214"/>
              <a:ext cx="609575" cy="141895"/>
            </a:xfrm>
            <a:prstGeom prst="bentConnector3">
              <a:avLst>
                <a:gd name="adj1" fmla="val 50000"/>
              </a:avLst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>
              <a:stCxn id="82" idx="1"/>
              <a:endCxn id="78" idx="3"/>
            </p:cNvCxnSpPr>
            <p:nvPr/>
          </p:nvCxnSpPr>
          <p:spPr>
            <a:xfrm rot="10800000">
              <a:off x="9947482" y="4072160"/>
              <a:ext cx="345267" cy="3457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Elbow Connector 87"/>
            <p:cNvCxnSpPr>
              <a:stCxn id="82" idx="1"/>
              <a:endCxn id="79" idx="3"/>
            </p:cNvCxnSpPr>
            <p:nvPr/>
          </p:nvCxnSpPr>
          <p:spPr>
            <a:xfrm rot="10800000" flipV="1">
              <a:off x="9706445" y="4417881"/>
              <a:ext cx="586305" cy="42333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77" idx="3"/>
              <a:endCxn id="81" idx="1"/>
            </p:cNvCxnSpPr>
            <p:nvPr/>
          </p:nvCxnSpPr>
          <p:spPr>
            <a:xfrm flipV="1">
              <a:off x="6964177" y="5500569"/>
              <a:ext cx="1529166" cy="2133"/>
            </a:xfrm>
            <a:prstGeom prst="line">
              <a:avLst/>
            </a:prstGeom>
            <a:ln w="31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76" idx="3"/>
              <a:endCxn id="80" idx="1"/>
            </p:cNvCxnSpPr>
            <p:nvPr/>
          </p:nvCxnSpPr>
          <p:spPr>
            <a:xfrm flipV="1">
              <a:off x="7343368" y="5234541"/>
              <a:ext cx="1430816" cy="8096"/>
            </a:xfrm>
            <a:prstGeom prst="line">
              <a:avLst/>
            </a:prstGeom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63" idx="3"/>
              <a:endCxn id="202" idx="1"/>
            </p:cNvCxnSpPr>
            <p:nvPr/>
          </p:nvCxnSpPr>
          <p:spPr>
            <a:xfrm flipV="1">
              <a:off x="8650932" y="4434459"/>
              <a:ext cx="176506" cy="10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ube 91"/>
            <p:cNvSpPr/>
            <p:nvPr/>
          </p:nvSpPr>
          <p:spPr>
            <a:xfrm>
              <a:off x="5337024" y="4724867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93" name="Cube 92"/>
            <p:cNvSpPr/>
            <p:nvPr/>
          </p:nvSpPr>
          <p:spPr>
            <a:xfrm>
              <a:off x="6225466" y="2375163"/>
              <a:ext cx="888320" cy="888320"/>
            </a:xfrm>
            <a:prstGeom prst="cube">
              <a:avLst/>
            </a:prstGeom>
            <a:solidFill>
              <a:srgbClr val="FF0000">
                <a:alpha val="7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94" name="Cube 93"/>
            <p:cNvSpPr/>
            <p:nvPr/>
          </p:nvSpPr>
          <p:spPr>
            <a:xfrm>
              <a:off x="6950519" y="2375163"/>
              <a:ext cx="888320" cy="888320"/>
            </a:xfrm>
            <a:prstGeom prst="cube">
              <a:avLst/>
            </a:prstGeom>
            <a:solidFill>
              <a:srgbClr val="FF0000">
                <a:alpha val="7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95" name="Cube 94"/>
            <p:cNvSpPr/>
            <p:nvPr/>
          </p:nvSpPr>
          <p:spPr>
            <a:xfrm>
              <a:off x="5957473" y="2639924"/>
              <a:ext cx="888320" cy="888320"/>
            </a:xfrm>
            <a:prstGeom prst="cube">
              <a:avLst/>
            </a:prstGeom>
            <a:solidFill>
              <a:srgbClr val="FF0000">
                <a:alpha val="7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96" name="Cube 95"/>
            <p:cNvSpPr/>
            <p:nvPr/>
          </p:nvSpPr>
          <p:spPr>
            <a:xfrm>
              <a:off x="6682526" y="2639924"/>
              <a:ext cx="888320" cy="888320"/>
            </a:xfrm>
            <a:prstGeom prst="cube">
              <a:avLst/>
            </a:prstGeom>
            <a:solidFill>
              <a:srgbClr val="FF0000">
                <a:alpha val="7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97" name="Cube 96"/>
            <p:cNvSpPr/>
            <p:nvPr/>
          </p:nvSpPr>
          <p:spPr>
            <a:xfrm>
              <a:off x="2088618" y="2920501"/>
              <a:ext cx="888320" cy="888320"/>
            </a:xfrm>
            <a:prstGeom prst="cube">
              <a:avLst/>
            </a:prstGeom>
            <a:solidFill>
              <a:srgbClr val="FFC00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98" name="Cube 97"/>
            <p:cNvSpPr/>
            <p:nvPr/>
          </p:nvSpPr>
          <p:spPr>
            <a:xfrm>
              <a:off x="1820906" y="3191764"/>
              <a:ext cx="888320" cy="888320"/>
            </a:xfrm>
            <a:prstGeom prst="cube">
              <a:avLst/>
            </a:prstGeom>
            <a:solidFill>
              <a:srgbClr val="FFC00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99" name="Cube 98"/>
            <p:cNvSpPr/>
            <p:nvPr/>
          </p:nvSpPr>
          <p:spPr>
            <a:xfrm>
              <a:off x="1553193" y="3463026"/>
              <a:ext cx="888320" cy="888320"/>
            </a:xfrm>
            <a:prstGeom prst="cube">
              <a:avLst/>
            </a:prstGeom>
            <a:solidFill>
              <a:srgbClr val="FFC00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00" name="Cube 99"/>
            <p:cNvSpPr/>
            <p:nvPr/>
          </p:nvSpPr>
          <p:spPr>
            <a:xfrm>
              <a:off x="1285479" y="373428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01" name="Cube 100"/>
            <p:cNvSpPr/>
            <p:nvPr/>
          </p:nvSpPr>
          <p:spPr>
            <a:xfrm>
              <a:off x="1017766" y="4005550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02" name="Cube 101"/>
            <p:cNvSpPr/>
            <p:nvPr/>
          </p:nvSpPr>
          <p:spPr>
            <a:xfrm>
              <a:off x="2808604" y="292050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03" name="Cube 102"/>
            <p:cNvSpPr/>
            <p:nvPr/>
          </p:nvSpPr>
          <p:spPr>
            <a:xfrm>
              <a:off x="2540891" y="319176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04" name="Cube 103"/>
            <p:cNvSpPr/>
            <p:nvPr/>
          </p:nvSpPr>
          <p:spPr>
            <a:xfrm>
              <a:off x="2273178" y="3463026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05" name="Cube 104"/>
            <p:cNvSpPr/>
            <p:nvPr/>
          </p:nvSpPr>
          <p:spPr>
            <a:xfrm>
              <a:off x="2005465" y="373428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06" name="Cube 105"/>
            <p:cNvSpPr/>
            <p:nvPr/>
          </p:nvSpPr>
          <p:spPr>
            <a:xfrm>
              <a:off x="1737752" y="4005550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07" name="Cube 106"/>
            <p:cNvSpPr/>
            <p:nvPr/>
          </p:nvSpPr>
          <p:spPr>
            <a:xfrm>
              <a:off x="3533657" y="292050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08" name="Cube 107"/>
            <p:cNvSpPr/>
            <p:nvPr/>
          </p:nvSpPr>
          <p:spPr>
            <a:xfrm>
              <a:off x="3265944" y="319176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09" name="Cube 108"/>
            <p:cNvSpPr/>
            <p:nvPr/>
          </p:nvSpPr>
          <p:spPr>
            <a:xfrm>
              <a:off x="2998231" y="3463026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10" name="Cube 109"/>
            <p:cNvSpPr/>
            <p:nvPr/>
          </p:nvSpPr>
          <p:spPr>
            <a:xfrm>
              <a:off x="2730518" y="373428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11" name="Cube 110"/>
            <p:cNvSpPr/>
            <p:nvPr/>
          </p:nvSpPr>
          <p:spPr>
            <a:xfrm>
              <a:off x="2462805" y="4005550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12" name="Cube 111"/>
            <p:cNvSpPr/>
            <p:nvPr/>
          </p:nvSpPr>
          <p:spPr>
            <a:xfrm>
              <a:off x="4251103" y="292050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13" name="Cube 112"/>
            <p:cNvSpPr/>
            <p:nvPr/>
          </p:nvSpPr>
          <p:spPr>
            <a:xfrm>
              <a:off x="3983391" y="319176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14" name="Cube 113"/>
            <p:cNvSpPr/>
            <p:nvPr/>
          </p:nvSpPr>
          <p:spPr>
            <a:xfrm>
              <a:off x="3715678" y="3463026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15" name="Cube 114"/>
            <p:cNvSpPr/>
            <p:nvPr/>
          </p:nvSpPr>
          <p:spPr>
            <a:xfrm>
              <a:off x="3180251" y="4005550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16" name="Cube 115"/>
            <p:cNvSpPr/>
            <p:nvPr/>
          </p:nvSpPr>
          <p:spPr>
            <a:xfrm>
              <a:off x="4969558" y="292050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17" name="Cube 116"/>
            <p:cNvSpPr/>
            <p:nvPr/>
          </p:nvSpPr>
          <p:spPr>
            <a:xfrm>
              <a:off x="4701846" y="319176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18" name="Cube 117"/>
            <p:cNvSpPr/>
            <p:nvPr/>
          </p:nvSpPr>
          <p:spPr>
            <a:xfrm>
              <a:off x="4434132" y="3463026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19" name="Cube 118"/>
            <p:cNvSpPr/>
            <p:nvPr/>
          </p:nvSpPr>
          <p:spPr>
            <a:xfrm>
              <a:off x="4166419" y="373428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20" name="Cube 119"/>
            <p:cNvSpPr/>
            <p:nvPr/>
          </p:nvSpPr>
          <p:spPr>
            <a:xfrm>
              <a:off x="3898706" y="4005550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21" name="Cube 120"/>
            <p:cNvSpPr/>
            <p:nvPr/>
          </p:nvSpPr>
          <p:spPr>
            <a:xfrm>
              <a:off x="5689544" y="292050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22" name="Cube 121"/>
            <p:cNvSpPr/>
            <p:nvPr/>
          </p:nvSpPr>
          <p:spPr>
            <a:xfrm>
              <a:off x="5421831" y="319176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23" name="Cube 122"/>
            <p:cNvSpPr/>
            <p:nvPr/>
          </p:nvSpPr>
          <p:spPr>
            <a:xfrm>
              <a:off x="5154118" y="3463026"/>
              <a:ext cx="888320" cy="888320"/>
            </a:xfrm>
            <a:prstGeom prst="cube">
              <a:avLst/>
            </a:prstGeom>
            <a:solidFill>
              <a:srgbClr val="7030A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24" name="Cube 123"/>
            <p:cNvSpPr/>
            <p:nvPr/>
          </p:nvSpPr>
          <p:spPr>
            <a:xfrm>
              <a:off x="4886405" y="373428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25" name="Cube 124"/>
            <p:cNvSpPr/>
            <p:nvPr/>
          </p:nvSpPr>
          <p:spPr>
            <a:xfrm>
              <a:off x="4618692" y="4005550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26" name="Cube 125"/>
            <p:cNvSpPr/>
            <p:nvPr/>
          </p:nvSpPr>
          <p:spPr>
            <a:xfrm>
              <a:off x="6414597" y="292050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27" name="Cube 126"/>
            <p:cNvSpPr/>
            <p:nvPr/>
          </p:nvSpPr>
          <p:spPr>
            <a:xfrm>
              <a:off x="6146884" y="3191764"/>
              <a:ext cx="888320" cy="888320"/>
            </a:xfrm>
            <a:prstGeom prst="cube">
              <a:avLst/>
            </a:prstGeom>
            <a:solidFill>
              <a:srgbClr val="00B050">
                <a:alpha val="2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28" name="Cube 127"/>
            <p:cNvSpPr/>
            <p:nvPr/>
          </p:nvSpPr>
          <p:spPr>
            <a:xfrm>
              <a:off x="5893053" y="3463026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29" name="Cube 128"/>
            <p:cNvSpPr/>
            <p:nvPr/>
          </p:nvSpPr>
          <p:spPr>
            <a:xfrm>
              <a:off x="5604363" y="3734287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30" name="Cube 129"/>
            <p:cNvSpPr/>
            <p:nvPr/>
          </p:nvSpPr>
          <p:spPr>
            <a:xfrm>
              <a:off x="2356548" y="2639924"/>
              <a:ext cx="888320" cy="888320"/>
            </a:xfrm>
            <a:prstGeom prst="cube">
              <a:avLst/>
            </a:prstGeom>
            <a:solidFill>
              <a:srgbClr val="FFC00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31" name="Cube 130"/>
            <p:cNvSpPr/>
            <p:nvPr/>
          </p:nvSpPr>
          <p:spPr>
            <a:xfrm>
              <a:off x="3076533" y="263992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32" name="Cube 131"/>
            <p:cNvSpPr/>
            <p:nvPr/>
          </p:nvSpPr>
          <p:spPr>
            <a:xfrm>
              <a:off x="3801586" y="2639924"/>
              <a:ext cx="888320" cy="888320"/>
            </a:xfrm>
            <a:prstGeom prst="cube">
              <a:avLst/>
            </a:prstGeom>
            <a:solidFill>
              <a:srgbClr val="0070C0">
                <a:alpha val="4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33" name="Cube 132"/>
            <p:cNvSpPr/>
            <p:nvPr/>
          </p:nvSpPr>
          <p:spPr>
            <a:xfrm>
              <a:off x="4519033" y="2639924"/>
              <a:ext cx="888320" cy="888320"/>
            </a:xfrm>
            <a:prstGeom prst="cube">
              <a:avLst/>
            </a:prstGeom>
            <a:solidFill>
              <a:srgbClr val="0070C0">
                <a:alpha val="4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34" name="Cube 133"/>
            <p:cNvSpPr/>
            <p:nvPr/>
          </p:nvSpPr>
          <p:spPr>
            <a:xfrm>
              <a:off x="5237488" y="2639924"/>
              <a:ext cx="888320" cy="888320"/>
            </a:xfrm>
            <a:prstGeom prst="cube">
              <a:avLst/>
            </a:prstGeom>
            <a:solidFill>
              <a:srgbClr val="0070C0">
                <a:alpha val="4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35" name="Cube 134"/>
            <p:cNvSpPr/>
            <p:nvPr/>
          </p:nvSpPr>
          <p:spPr>
            <a:xfrm>
              <a:off x="2624541" y="2375163"/>
              <a:ext cx="888320" cy="888320"/>
            </a:xfrm>
            <a:prstGeom prst="cube">
              <a:avLst/>
            </a:prstGeom>
            <a:solidFill>
              <a:srgbClr val="FFC00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36" name="Cube 135"/>
            <p:cNvSpPr/>
            <p:nvPr/>
          </p:nvSpPr>
          <p:spPr>
            <a:xfrm>
              <a:off x="3344526" y="2375163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37" name="Cube 136"/>
            <p:cNvSpPr/>
            <p:nvPr/>
          </p:nvSpPr>
          <p:spPr>
            <a:xfrm>
              <a:off x="4069579" y="2375163"/>
              <a:ext cx="888320" cy="888320"/>
            </a:xfrm>
            <a:prstGeom prst="cube">
              <a:avLst/>
            </a:prstGeom>
            <a:solidFill>
              <a:srgbClr val="0070C0">
                <a:alpha val="2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38" name="Cube 137"/>
            <p:cNvSpPr/>
            <p:nvPr/>
          </p:nvSpPr>
          <p:spPr>
            <a:xfrm>
              <a:off x="4787026" y="2375163"/>
              <a:ext cx="888320" cy="888320"/>
            </a:xfrm>
            <a:prstGeom prst="cube">
              <a:avLst/>
            </a:prstGeom>
            <a:solidFill>
              <a:srgbClr val="0070C0">
                <a:alpha val="2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39" name="Cube 138"/>
            <p:cNvSpPr/>
            <p:nvPr/>
          </p:nvSpPr>
          <p:spPr>
            <a:xfrm>
              <a:off x="5505480" y="2375163"/>
              <a:ext cx="888320" cy="888320"/>
            </a:xfrm>
            <a:prstGeom prst="cube">
              <a:avLst/>
            </a:prstGeom>
            <a:solidFill>
              <a:srgbClr val="0070C0">
                <a:alpha val="4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40" name="Cube 139"/>
            <p:cNvSpPr/>
            <p:nvPr/>
          </p:nvSpPr>
          <p:spPr>
            <a:xfrm>
              <a:off x="5323983" y="4023453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41" name="Cube 140"/>
            <p:cNvSpPr/>
            <p:nvPr/>
          </p:nvSpPr>
          <p:spPr>
            <a:xfrm>
              <a:off x="6208174" y="167764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42" name="Cube 141"/>
            <p:cNvSpPr/>
            <p:nvPr/>
          </p:nvSpPr>
          <p:spPr>
            <a:xfrm>
              <a:off x="6933227" y="167764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43" name="Cube 142"/>
            <p:cNvSpPr/>
            <p:nvPr/>
          </p:nvSpPr>
          <p:spPr>
            <a:xfrm>
              <a:off x="5940181" y="194240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44" name="Cube 143"/>
            <p:cNvSpPr/>
            <p:nvPr/>
          </p:nvSpPr>
          <p:spPr>
            <a:xfrm>
              <a:off x="6665234" y="194240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45" name="Cube 144"/>
            <p:cNvSpPr/>
            <p:nvPr/>
          </p:nvSpPr>
          <p:spPr>
            <a:xfrm>
              <a:off x="2071326" y="2222982"/>
              <a:ext cx="888320" cy="888320"/>
            </a:xfrm>
            <a:prstGeom prst="cube">
              <a:avLst/>
            </a:prstGeom>
            <a:solidFill>
              <a:srgbClr val="FFC00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46" name="Cube 145"/>
            <p:cNvSpPr/>
            <p:nvPr/>
          </p:nvSpPr>
          <p:spPr>
            <a:xfrm>
              <a:off x="1803613" y="2494245"/>
              <a:ext cx="888320" cy="888320"/>
            </a:xfrm>
            <a:prstGeom prst="cube">
              <a:avLst/>
            </a:prstGeom>
            <a:solidFill>
              <a:srgbClr val="FFC00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47" name="Cube 146"/>
            <p:cNvSpPr/>
            <p:nvPr/>
          </p:nvSpPr>
          <p:spPr>
            <a:xfrm>
              <a:off x="1535900" y="2765507"/>
              <a:ext cx="888320" cy="888320"/>
            </a:xfrm>
            <a:prstGeom prst="cube">
              <a:avLst/>
            </a:prstGeom>
            <a:solidFill>
              <a:srgbClr val="FFC00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48" name="Cube 147"/>
            <p:cNvSpPr/>
            <p:nvPr/>
          </p:nvSpPr>
          <p:spPr>
            <a:xfrm>
              <a:off x="1268187" y="3036769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49" name="Cube 148"/>
            <p:cNvSpPr/>
            <p:nvPr/>
          </p:nvSpPr>
          <p:spPr>
            <a:xfrm>
              <a:off x="1000474" y="330803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50" name="Cube 149"/>
            <p:cNvSpPr/>
            <p:nvPr/>
          </p:nvSpPr>
          <p:spPr>
            <a:xfrm>
              <a:off x="2791311" y="222298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51" name="Cube 150"/>
            <p:cNvSpPr/>
            <p:nvPr/>
          </p:nvSpPr>
          <p:spPr>
            <a:xfrm>
              <a:off x="2523599" y="249424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52" name="Cube 151"/>
            <p:cNvSpPr/>
            <p:nvPr/>
          </p:nvSpPr>
          <p:spPr>
            <a:xfrm>
              <a:off x="2255886" y="2765507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53" name="Cube 152"/>
            <p:cNvSpPr/>
            <p:nvPr/>
          </p:nvSpPr>
          <p:spPr>
            <a:xfrm>
              <a:off x="1988173" y="3036769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54" name="Cube 153"/>
            <p:cNvSpPr/>
            <p:nvPr/>
          </p:nvSpPr>
          <p:spPr>
            <a:xfrm>
              <a:off x="1720460" y="330803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55" name="Cube 154"/>
            <p:cNvSpPr/>
            <p:nvPr/>
          </p:nvSpPr>
          <p:spPr>
            <a:xfrm>
              <a:off x="3516364" y="222298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56" name="Cube 155"/>
            <p:cNvSpPr/>
            <p:nvPr/>
          </p:nvSpPr>
          <p:spPr>
            <a:xfrm>
              <a:off x="3248652" y="249424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57" name="Cube 156"/>
            <p:cNvSpPr/>
            <p:nvPr/>
          </p:nvSpPr>
          <p:spPr>
            <a:xfrm>
              <a:off x="2980939" y="2765507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58" name="Cube 157"/>
            <p:cNvSpPr/>
            <p:nvPr/>
          </p:nvSpPr>
          <p:spPr>
            <a:xfrm>
              <a:off x="2713226" y="3036769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59" name="Cube 158"/>
            <p:cNvSpPr/>
            <p:nvPr/>
          </p:nvSpPr>
          <p:spPr>
            <a:xfrm>
              <a:off x="2445513" y="330803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60" name="Cube 159"/>
            <p:cNvSpPr/>
            <p:nvPr/>
          </p:nvSpPr>
          <p:spPr>
            <a:xfrm>
              <a:off x="4233811" y="222298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61" name="Cube 160"/>
            <p:cNvSpPr/>
            <p:nvPr/>
          </p:nvSpPr>
          <p:spPr>
            <a:xfrm>
              <a:off x="3966099" y="249424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62" name="Cube 161"/>
            <p:cNvSpPr/>
            <p:nvPr/>
          </p:nvSpPr>
          <p:spPr>
            <a:xfrm>
              <a:off x="3698385" y="2765507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63" name="Cube 162"/>
            <p:cNvSpPr/>
            <p:nvPr/>
          </p:nvSpPr>
          <p:spPr>
            <a:xfrm>
              <a:off x="3430672" y="3036769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64" name="Cube 163"/>
            <p:cNvSpPr/>
            <p:nvPr/>
          </p:nvSpPr>
          <p:spPr>
            <a:xfrm>
              <a:off x="3162959" y="330803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65" name="Cube 164"/>
            <p:cNvSpPr/>
            <p:nvPr/>
          </p:nvSpPr>
          <p:spPr>
            <a:xfrm>
              <a:off x="4952265" y="222298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66" name="Cube 165"/>
            <p:cNvSpPr/>
            <p:nvPr/>
          </p:nvSpPr>
          <p:spPr>
            <a:xfrm>
              <a:off x="4684553" y="249424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67" name="Cube 166"/>
            <p:cNvSpPr/>
            <p:nvPr/>
          </p:nvSpPr>
          <p:spPr>
            <a:xfrm>
              <a:off x="4416840" y="2765507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68" name="Cube 167"/>
            <p:cNvSpPr/>
            <p:nvPr/>
          </p:nvSpPr>
          <p:spPr>
            <a:xfrm>
              <a:off x="4149127" y="3036769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69" name="Cube 168"/>
            <p:cNvSpPr/>
            <p:nvPr/>
          </p:nvSpPr>
          <p:spPr>
            <a:xfrm>
              <a:off x="3881414" y="330803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70" name="Cube 169"/>
            <p:cNvSpPr/>
            <p:nvPr/>
          </p:nvSpPr>
          <p:spPr>
            <a:xfrm>
              <a:off x="5672251" y="222298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71" name="Cube 170"/>
            <p:cNvSpPr/>
            <p:nvPr/>
          </p:nvSpPr>
          <p:spPr>
            <a:xfrm>
              <a:off x="5404539" y="249424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72" name="Cube 171"/>
            <p:cNvSpPr/>
            <p:nvPr/>
          </p:nvSpPr>
          <p:spPr>
            <a:xfrm>
              <a:off x="5136826" y="2765507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73" name="Cube 172"/>
            <p:cNvSpPr/>
            <p:nvPr/>
          </p:nvSpPr>
          <p:spPr>
            <a:xfrm>
              <a:off x="4869113" y="3036769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74" name="Cube 173"/>
            <p:cNvSpPr/>
            <p:nvPr/>
          </p:nvSpPr>
          <p:spPr>
            <a:xfrm>
              <a:off x="4601400" y="3308031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75" name="Cube 174"/>
            <p:cNvSpPr/>
            <p:nvPr/>
          </p:nvSpPr>
          <p:spPr>
            <a:xfrm>
              <a:off x="6397304" y="2222982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76" name="Cube 175"/>
            <p:cNvSpPr/>
            <p:nvPr/>
          </p:nvSpPr>
          <p:spPr>
            <a:xfrm>
              <a:off x="6129592" y="249424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77" name="Cube 176"/>
            <p:cNvSpPr/>
            <p:nvPr/>
          </p:nvSpPr>
          <p:spPr>
            <a:xfrm>
              <a:off x="5875760" y="2765507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78" name="Cube 177"/>
            <p:cNvSpPr/>
            <p:nvPr/>
          </p:nvSpPr>
          <p:spPr>
            <a:xfrm>
              <a:off x="5587071" y="3036768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79" name="Cube 178"/>
            <p:cNvSpPr/>
            <p:nvPr/>
          </p:nvSpPr>
          <p:spPr>
            <a:xfrm>
              <a:off x="2339255" y="1942405"/>
              <a:ext cx="888320" cy="888320"/>
            </a:xfrm>
            <a:prstGeom prst="cube">
              <a:avLst/>
            </a:prstGeom>
            <a:solidFill>
              <a:srgbClr val="FFC00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80" name="Cube 179"/>
            <p:cNvSpPr/>
            <p:nvPr/>
          </p:nvSpPr>
          <p:spPr>
            <a:xfrm>
              <a:off x="3059241" y="194240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81" name="Cube 180"/>
            <p:cNvSpPr/>
            <p:nvPr/>
          </p:nvSpPr>
          <p:spPr>
            <a:xfrm>
              <a:off x="3784294" y="194240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82" name="Cube 181"/>
            <p:cNvSpPr/>
            <p:nvPr/>
          </p:nvSpPr>
          <p:spPr>
            <a:xfrm>
              <a:off x="4501740" y="194240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83" name="Cube 182"/>
            <p:cNvSpPr/>
            <p:nvPr/>
          </p:nvSpPr>
          <p:spPr>
            <a:xfrm>
              <a:off x="5220195" y="1942405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84" name="Cube 183"/>
            <p:cNvSpPr/>
            <p:nvPr/>
          </p:nvSpPr>
          <p:spPr>
            <a:xfrm>
              <a:off x="2607248" y="1677644"/>
              <a:ext cx="888320" cy="888320"/>
            </a:xfrm>
            <a:prstGeom prst="cube">
              <a:avLst/>
            </a:prstGeom>
            <a:solidFill>
              <a:srgbClr val="FFC000">
                <a:alpha val="60000"/>
              </a:srgbClr>
            </a:solidFill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85" name="Cube 184"/>
            <p:cNvSpPr/>
            <p:nvPr/>
          </p:nvSpPr>
          <p:spPr>
            <a:xfrm>
              <a:off x="3327234" y="167764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86" name="Cube 185"/>
            <p:cNvSpPr/>
            <p:nvPr/>
          </p:nvSpPr>
          <p:spPr>
            <a:xfrm>
              <a:off x="4052287" y="167764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87" name="Cube 186"/>
            <p:cNvSpPr/>
            <p:nvPr/>
          </p:nvSpPr>
          <p:spPr>
            <a:xfrm>
              <a:off x="4769733" y="167764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88" name="Cube 187"/>
            <p:cNvSpPr/>
            <p:nvPr/>
          </p:nvSpPr>
          <p:spPr>
            <a:xfrm>
              <a:off x="5488188" y="1677644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89" name="Cube 188"/>
            <p:cNvSpPr/>
            <p:nvPr/>
          </p:nvSpPr>
          <p:spPr>
            <a:xfrm>
              <a:off x="5306691" y="3325933"/>
              <a:ext cx="888320" cy="888320"/>
            </a:xfrm>
            <a:prstGeom prst="cub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67370" y="5067216"/>
              <a:ext cx="652879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9pm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477539" y="4378067"/>
              <a:ext cx="652879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8pm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491850" y="3645300"/>
              <a:ext cx="652879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7pm</a:t>
              </a:r>
              <a:endParaRPr lang="en-US" sz="11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646500" y="6529100"/>
              <a:ext cx="1892483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Arial" charset="0"/>
                  <a:ea typeface="Arial" charset="0"/>
                  <a:cs typeface="Arial" charset="0"/>
                </a:rPr>
                <a:t>Topic dimension</a:t>
              </a:r>
              <a:endParaRPr lang="en-US" sz="12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 rot="16200000">
              <a:off x="-531427" y="4328317"/>
              <a:ext cx="1695589" cy="416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Arial" charset="0"/>
                  <a:ea typeface="Arial" charset="0"/>
                  <a:cs typeface="Arial" charset="0"/>
                </a:rPr>
                <a:t>Time dimension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 rot="19005901">
              <a:off x="8515643" y="5374006"/>
              <a:ext cx="2532184" cy="338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Arial" charset="0"/>
                  <a:ea typeface="Arial" charset="0"/>
                  <a:cs typeface="Arial" charset="0"/>
                </a:rPr>
                <a:t>Location dimension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99691" y="1594090"/>
              <a:ext cx="2906597" cy="642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>
                  <a:solidFill>
                    <a:srgbClr val="0000FF"/>
                  </a:solidFill>
                  <a:latin typeface="Helvetica Light"/>
                  <a:ea typeface="Arial" charset="0"/>
                  <a:cs typeface="Helvetica Light"/>
                </a:rPr>
                <a:t>Query</a:t>
              </a:r>
              <a:r>
                <a:rPr lang="zh-CN" altLang="en-US" sz="1600" i="1" dirty="0">
                  <a:solidFill>
                    <a:srgbClr val="0000FF"/>
                  </a:solidFill>
                  <a:latin typeface="Helvetica Light"/>
                  <a:ea typeface="Arial" charset="0"/>
                  <a:cs typeface="Helvetica Light"/>
                </a:rPr>
                <a:t> </a:t>
              </a:r>
              <a:r>
                <a:rPr lang="en-US" altLang="zh-CN" sz="1600" i="1" dirty="0">
                  <a:solidFill>
                    <a:srgbClr val="0000FF"/>
                  </a:solidFill>
                  <a:latin typeface="Helvetica Light"/>
                  <a:ea typeface="Arial" charset="0"/>
                  <a:cs typeface="Helvetica Light"/>
                </a:rPr>
                <a:t>“United States</a:t>
              </a:r>
            </a:p>
            <a:p>
              <a:r>
                <a:rPr lang="en-US" altLang="zh-CN" sz="1600" i="1" dirty="0">
                  <a:solidFill>
                    <a:srgbClr val="0000FF"/>
                  </a:solidFill>
                  <a:latin typeface="Helvetica Light"/>
                  <a:ea typeface="Arial" charset="0"/>
                  <a:cs typeface="Helvetica Light"/>
                </a:rPr>
                <a:t>presidential election”</a:t>
              </a:r>
              <a:endParaRPr lang="en-US" sz="1600" i="1" dirty="0">
                <a:solidFill>
                  <a:srgbClr val="0000FF"/>
                </a:solidFill>
                <a:latin typeface="Helvetica Light"/>
                <a:ea typeface="Arial" charset="0"/>
                <a:cs typeface="Helvetica Light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5790432" y="1175670"/>
              <a:ext cx="2975922" cy="371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>
                  <a:solidFill>
                    <a:srgbClr val="0000FF"/>
                  </a:solidFill>
                  <a:latin typeface="Helvetica Light"/>
                  <a:ea typeface="Arial" charset="0"/>
                  <a:cs typeface="Helvetica Light"/>
                </a:rPr>
                <a:t>Query</a:t>
              </a:r>
              <a:r>
                <a:rPr lang="zh-CN" altLang="en-US" sz="1600" i="1" dirty="0">
                  <a:solidFill>
                    <a:srgbClr val="0000FF"/>
                  </a:solidFill>
                  <a:latin typeface="Helvetica Light"/>
                  <a:ea typeface="Arial" charset="0"/>
                  <a:cs typeface="Helvetica Light"/>
                </a:rPr>
                <a:t> </a:t>
              </a:r>
              <a:r>
                <a:rPr lang="en-US" altLang="zh-CN" sz="1600" i="1" dirty="0">
                  <a:solidFill>
                    <a:srgbClr val="0000FF"/>
                  </a:solidFill>
                  <a:latin typeface="Helvetica Light"/>
                  <a:ea typeface="Arial" charset="0"/>
                  <a:cs typeface="Helvetica Light"/>
                </a:rPr>
                <a:t>“Illinois sports”</a:t>
              </a:r>
              <a:endParaRPr lang="en-US" sz="1600" i="1" dirty="0">
                <a:solidFill>
                  <a:srgbClr val="0000FF"/>
                </a:solidFill>
                <a:latin typeface="Helvetica Light"/>
                <a:ea typeface="Arial" charset="0"/>
                <a:cs typeface="Helvetica Light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2624540" y="1196031"/>
              <a:ext cx="3346322" cy="371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i="1" dirty="0">
                  <a:solidFill>
                    <a:srgbClr val="0000FF"/>
                  </a:solidFill>
                  <a:latin typeface="Helvetica Light"/>
                  <a:ea typeface="Arial" charset="0"/>
                  <a:cs typeface="Helvetica Light"/>
                </a:rPr>
                <a:t>Query</a:t>
              </a:r>
              <a:r>
                <a:rPr lang="zh-CN" altLang="en-US" sz="1600" i="1" dirty="0">
                  <a:solidFill>
                    <a:srgbClr val="0000FF"/>
                  </a:solidFill>
                  <a:latin typeface="Helvetica Light"/>
                  <a:ea typeface="Arial" charset="0"/>
                  <a:cs typeface="Helvetica Light"/>
                </a:rPr>
                <a:t> </a:t>
              </a:r>
              <a:r>
                <a:rPr lang="en-US" altLang="zh-CN" sz="1600" i="1" dirty="0">
                  <a:solidFill>
                    <a:srgbClr val="0000FF"/>
                  </a:solidFill>
                  <a:latin typeface="Helvetica Light"/>
                  <a:ea typeface="Arial" charset="0"/>
                  <a:cs typeface="Helvetica Light"/>
                </a:rPr>
                <a:t>“Illinois economy”</a:t>
              </a:r>
              <a:endParaRPr lang="en-US" sz="1600" i="1" dirty="0">
                <a:solidFill>
                  <a:srgbClr val="0000FF"/>
                </a:solidFill>
                <a:latin typeface="Helvetica Light"/>
                <a:ea typeface="Arial" charset="0"/>
                <a:cs typeface="Helvetica Light"/>
              </a:endParaRPr>
            </a:p>
          </p:txBody>
        </p:sp>
        <p:sp>
          <p:nvSpPr>
            <p:cNvPr id="199" name="Right Arrow 198"/>
            <p:cNvSpPr/>
            <p:nvPr/>
          </p:nvSpPr>
          <p:spPr>
            <a:xfrm rot="3344498" flipV="1">
              <a:off x="4601006" y="1799946"/>
              <a:ext cx="643274" cy="1491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00" name="Right Arrow 199"/>
            <p:cNvSpPr/>
            <p:nvPr/>
          </p:nvSpPr>
          <p:spPr>
            <a:xfrm rot="6468706" flipV="1">
              <a:off x="6492184" y="1808866"/>
              <a:ext cx="643274" cy="1491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01" name="Right Arrow 200"/>
            <p:cNvSpPr/>
            <p:nvPr/>
          </p:nvSpPr>
          <p:spPr>
            <a:xfrm rot="3344498" flipV="1">
              <a:off x="1402592" y="2397105"/>
              <a:ext cx="497542" cy="179685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8832" tIns="44416" rIns="88832" bIns="44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8827438" y="4282356"/>
              <a:ext cx="1126456" cy="304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New</a:t>
              </a:r>
              <a:r>
                <a:rPr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200" dirty="0">
                  <a:latin typeface="Arial" charset="0"/>
                  <a:ea typeface="Arial" charset="0"/>
                  <a:cs typeface="Arial" charset="0"/>
                </a:rPr>
                <a:t>York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03" name="Straight Connector 202"/>
            <p:cNvCxnSpPr>
              <a:stCxn id="202" idx="3"/>
              <a:endCxn id="82" idx="1"/>
            </p:cNvCxnSpPr>
            <p:nvPr/>
          </p:nvCxnSpPr>
          <p:spPr>
            <a:xfrm flipV="1">
              <a:off x="9953894" y="4417881"/>
              <a:ext cx="338855" cy="165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>
              <a:off x="6175587" y="6470587"/>
              <a:ext cx="2965702" cy="338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Arial" charset="0"/>
                  <a:ea typeface="Arial" charset="0"/>
                  <a:cs typeface="Arial" charset="0"/>
                </a:rPr>
                <a:t>+</a:t>
              </a:r>
              <a:r>
                <a:rPr lang="zh-CN" altLang="en-US" sz="14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400" b="1" dirty="0">
                  <a:latin typeface="Arial" charset="0"/>
                  <a:ea typeface="Arial" charset="0"/>
                  <a:cs typeface="Arial" charset="0"/>
                </a:rPr>
                <a:t>dimension</a:t>
              </a:r>
              <a:r>
                <a:rPr lang="zh-CN" altLang="en-US" sz="14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400" b="1" dirty="0">
                  <a:latin typeface="Arial" charset="0"/>
                  <a:ea typeface="Arial" charset="0"/>
                  <a:cs typeface="Arial" charset="0"/>
                </a:rPr>
                <a:t>k,</a:t>
              </a:r>
              <a:r>
                <a:rPr lang="zh-CN" altLang="en-US" sz="1400" b="1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altLang="zh-CN" sz="1400" b="1" dirty="0">
                  <a:latin typeface="Arial" charset="0"/>
                  <a:ea typeface="Arial" charset="0"/>
                  <a:cs typeface="Arial" charset="0"/>
                </a:rPr>
                <a:t>k+1</a:t>
              </a:r>
              <a:r>
                <a:rPr lang="en-US" altLang="zh-CN" sz="1400" i="1" dirty="0">
                  <a:latin typeface="Arial" charset="0"/>
                  <a:ea typeface="Arial" charset="0"/>
                  <a:cs typeface="Arial" charset="0"/>
                </a:rPr>
                <a:t> ……</a:t>
              </a:r>
              <a:endParaRPr lang="en-US" sz="1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05" name="TextBox 204"/>
          <p:cNvSpPr txBox="1"/>
          <p:nvPr/>
        </p:nvSpPr>
        <p:spPr>
          <a:xfrm>
            <a:off x="7491853" y="2160601"/>
            <a:ext cx="3284675" cy="1015663"/>
          </a:xfrm>
          <a:prstGeom prst="rect">
            <a:avLst/>
          </a:prstGeom>
          <a:solidFill>
            <a:srgbClr val="F0AAA3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Helvetica" charset="0"/>
                <a:cs typeface="Helvetica" charset="0"/>
              </a:rPr>
              <a:t>Queries:</a:t>
            </a:r>
            <a:endParaRPr lang="zh-CN" altLang="en-US" sz="2000" dirty="0">
              <a:ea typeface="Helvetica" charset="0"/>
              <a:cs typeface="Helvetica" charset="0"/>
            </a:endParaRPr>
          </a:p>
          <a:p>
            <a:r>
              <a:rPr lang="en-US" altLang="zh-CN" sz="2000" i="1" dirty="0">
                <a:ea typeface="Helvetica Light" charset="0"/>
                <a:cs typeface="Helvetica Light" charset="0"/>
              </a:rPr>
              <a:t>Point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Query: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one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specific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cell</a:t>
            </a:r>
            <a:endParaRPr lang="en-US" altLang="zh-CN" sz="2000" i="1" dirty="0">
              <a:ea typeface="Helvetica Light" charset="0"/>
              <a:cs typeface="Helvetica Light" charset="0"/>
            </a:endParaRPr>
          </a:p>
          <a:p>
            <a:r>
              <a:rPr lang="en-US" altLang="zh-CN" sz="2000" i="1" dirty="0">
                <a:ea typeface="Helvetica Light" charset="0"/>
                <a:cs typeface="Helvetica Light" charset="0"/>
              </a:rPr>
              <a:t>Plane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Query: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i="1" dirty="0">
                <a:ea typeface="Helvetica Light" charset="0"/>
                <a:cs typeface="Helvetica Light" charset="0"/>
              </a:rPr>
              <a:t>a</a:t>
            </a:r>
            <a:r>
              <a:rPr lang="zh-CN" altLang="en-US" sz="20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set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of</a:t>
            </a:r>
            <a:r>
              <a:rPr lang="zh-CN" altLang="en-US" sz="20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000" dirty="0">
                <a:ea typeface="Helvetica Light" charset="0"/>
                <a:cs typeface="Helvetica Light" charset="0"/>
              </a:rPr>
              <a:t>cells</a:t>
            </a:r>
            <a:endParaRPr lang="is-IS" altLang="zh-CN" sz="2000" dirty="0"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09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smtClean="0"/>
              <a:t>Exploration of </a:t>
            </a:r>
            <a:r>
              <a:rPr lang="en-US" sz="4000" b="1" dirty="0" smtClean="0">
                <a:solidFill>
                  <a:srgbClr val="000000"/>
                </a:solidFill>
                <a:ea typeface="Helvetica" charset="0"/>
                <a:cs typeface="Helvetica" charset="0"/>
              </a:rPr>
              <a:t>Text</a:t>
            </a:r>
            <a:r>
              <a:rPr lang="zh-CN" altLang="en-US" sz="4000" b="1" dirty="0" smtClean="0">
                <a:solidFill>
                  <a:srgbClr val="000000"/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4000" b="1" dirty="0" smtClean="0">
                <a:solidFill>
                  <a:srgbClr val="000000"/>
                </a:solidFill>
                <a:ea typeface="Helvetica" charset="0"/>
                <a:cs typeface="Helvetica" charset="0"/>
              </a:rPr>
              <a:t>Cube—Semantic</a:t>
            </a:r>
            <a:r>
              <a:rPr lang="zh-CN" altLang="en-US" sz="4000" b="1" dirty="0" smtClean="0">
                <a:solidFill>
                  <a:srgbClr val="000000"/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4000" b="1" dirty="0" smtClean="0">
                <a:solidFill>
                  <a:srgbClr val="000000"/>
                </a:solidFill>
                <a:ea typeface="Helvetica" charset="0"/>
                <a:cs typeface="Helvetica" charset="0"/>
              </a:rPr>
              <a:t>Analysis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459860"/>
          </a:xfrm>
        </p:spPr>
        <p:txBody>
          <a:bodyPr/>
          <a:lstStyle/>
          <a:p>
            <a:pPr fontAlgn="t"/>
            <a:r>
              <a:rPr lang="en-US" sz="2400" dirty="0" err="1" smtClean="0"/>
              <a:t>EventCube</a:t>
            </a:r>
            <a:r>
              <a:rPr lang="zh-CN" altLang="en-US" sz="2400" dirty="0" smtClean="0"/>
              <a:t> </a:t>
            </a:r>
            <a:r>
              <a:rPr lang="en-US" sz="2400" dirty="0"/>
              <a:t>[</a:t>
            </a:r>
            <a:r>
              <a:rPr lang="en-US" sz="2400" dirty="0" smtClean="0"/>
              <a:t>KDD’13 demo]: Point</a:t>
            </a:r>
            <a:r>
              <a:rPr lang="zh-CN" altLang="en-US" sz="2400" dirty="0" smtClean="0"/>
              <a:t> </a:t>
            </a:r>
            <a:r>
              <a:rPr lang="en-US" sz="2400" dirty="0"/>
              <a:t>Query</a:t>
            </a:r>
          </a:p>
          <a:p>
            <a:pPr lvl="1" fontAlgn="t"/>
            <a:r>
              <a:rPr lang="en-US" sz="2400" dirty="0"/>
              <a:t>Simple </a:t>
            </a:r>
            <a:r>
              <a:rPr lang="en-US" sz="2400" dirty="0" smtClean="0"/>
              <a:t>summary to support keyword/document search</a:t>
            </a:r>
            <a:endParaRPr lang="en-US" sz="2400" dirty="0"/>
          </a:p>
          <a:p>
            <a:pPr fontAlgn="t"/>
            <a:r>
              <a:rPr lang="en-US" sz="2400" dirty="0" err="1" smtClean="0"/>
              <a:t>CASeOLAP</a:t>
            </a:r>
            <a:r>
              <a:rPr lang="zh-CN" altLang="en-US" sz="2400" dirty="0" smtClean="0"/>
              <a:t> </a:t>
            </a:r>
            <a:r>
              <a:rPr lang="en-US" sz="2400" dirty="0"/>
              <a:t>[</a:t>
            </a:r>
            <a:r>
              <a:rPr lang="en-US" sz="2400" dirty="0" smtClean="0"/>
              <a:t>EngBul’16]: Plane</a:t>
            </a:r>
            <a:r>
              <a:rPr lang="zh-CN" altLang="en-US" sz="2400" dirty="0" smtClean="0"/>
              <a:t> </a:t>
            </a:r>
            <a:r>
              <a:rPr lang="en-US" sz="2400" dirty="0"/>
              <a:t>Query</a:t>
            </a:r>
          </a:p>
          <a:p>
            <a:pPr lvl="1" fontAlgn="t"/>
            <a:r>
              <a:rPr lang="en-US" sz="2400" dirty="0" smtClean="0"/>
              <a:t>Comparative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summary/mining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9255984" y="1005121"/>
            <a:ext cx="2630007" cy="2119542"/>
            <a:chOff x="3200400" y="4495800"/>
            <a:chExt cx="2721202" cy="2347218"/>
          </a:xfrm>
        </p:grpSpPr>
        <p:grpSp>
          <p:nvGrpSpPr>
            <p:cNvPr id="5" name="Group 4"/>
            <p:cNvGrpSpPr/>
            <p:nvPr/>
          </p:nvGrpSpPr>
          <p:grpSpPr>
            <a:xfrm>
              <a:off x="3200400" y="4495800"/>
              <a:ext cx="2449880" cy="2347218"/>
              <a:chOff x="1923291" y="3708948"/>
              <a:chExt cx="3798268" cy="3229519"/>
            </a:xfrm>
          </p:grpSpPr>
          <p:pic>
            <p:nvPicPr>
              <p:cNvPr id="7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873" y="507894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336" y="531438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8435" y="557616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7749" y="531438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9614" y="557617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9107" y="6015494"/>
                <a:ext cx="674733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3036" y="557617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4901" y="5837951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9710" y="6263734"/>
                <a:ext cx="674733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664" y="4564188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5127" y="4799637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5587" y="509161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1540" y="4799637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3405" y="5061418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8214" y="5487201"/>
                <a:ext cx="674733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6827" y="5061418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8692" y="532319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3501" y="5748982"/>
                <a:ext cx="674733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0070" y="394727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0395" y="4183201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5148" y="443686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7750" y="426896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3405" y="4525024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3086" y="4770531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8692" y="4786805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373" y="5032312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文本框 53"/>
              <p:cNvSpPr txBox="1"/>
              <p:nvPr/>
            </p:nvSpPr>
            <p:spPr>
              <a:xfrm>
                <a:off x="2503112" y="3952946"/>
                <a:ext cx="916823" cy="349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6">
                        <a:lumMod val="75000"/>
                      </a:schemeClr>
                    </a:solidFill>
                  </a:rPr>
                  <a:t>London</a:t>
                </a:r>
              </a:p>
            </p:txBody>
          </p:sp>
          <p:sp>
            <p:nvSpPr>
              <p:cNvPr id="34" name="文本框 76"/>
              <p:cNvSpPr txBox="1"/>
              <p:nvPr/>
            </p:nvSpPr>
            <p:spPr>
              <a:xfrm>
                <a:off x="3079678" y="3708948"/>
                <a:ext cx="916823" cy="359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6">
                        <a:lumMod val="75000"/>
                      </a:schemeClr>
                    </a:solidFill>
                  </a:rPr>
                  <a:t>Rio</a:t>
                </a:r>
              </a:p>
            </p:txBody>
          </p:sp>
          <p:sp>
            <p:nvSpPr>
              <p:cNvPr id="35" name="文本框 77"/>
              <p:cNvSpPr txBox="1"/>
              <p:nvPr/>
            </p:nvSpPr>
            <p:spPr>
              <a:xfrm>
                <a:off x="2043370" y="4182494"/>
                <a:ext cx="916823" cy="359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6">
                        <a:lumMod val="75000"/>
                      </a:schemeClr>
                    </a:solidFill>
                  </a:rPr>
                  <a:t>Beijing</a:t>
                </a:r>
              </a:p>
            </p:txBody>
          </p:sp>
          <p:sp>
            <p:nvSpPr>
              <p:cNvPr id="36" name="文本框 78"/>
              <p:cNvSpPr txBox="1"/>
              <p:nvPr/>
            </p:nvSpPr>
            <p:spPr>
              <a:xfrm>
                <a:off x="1923291" y="4628887"/>
                <a:ext cx="916823" cy="359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1">
                        <a:lumMod val="75000"/>
                      </a:schemeClr>
                    </a:solidFill>
                  </a:rPr>
                  <a:t>Soccer</a:t>
                </a:r>
              </a:p>
            </p:txBody>
          </p:sp>
          <p:sp>
            <p:nvSpPr>
              <p:cNvPr id="37" name="文本框 79"/>
              <p:cNvSpPr txBox="1"/>
              <p:nvPr/>
            </p:nvSpPr>
            <p:spPr>
              <a:xfrm>
                <a:off x="2261722" y="5200405"/>
                <a:ext cx="1231622" cy="359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1">
                        <a:lumMod val="75000"/>
                      </a:schemeClr>
                    </a:solidFill>
                  </a:rPr>
                  <a:t>Basketball</a:t>
                </a:r>
              </a:p>
            </p:txBody>
          </p:sp>
          <p:sp>
            <p:nvSpPr>
              <p:cNvPr id="38" name="文本框 80"/>
              <p:cNvSpPr txBox="1"/>
              <p:nvPr/>
            </p:nvSpPr>
            <p:spPr>
              <a:xfrm>
                <a:off x="2260302" y="5699330"/>
                <a:ext cx="1210710" cy="359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1">
                        <a:lumMod val="75000"/>
                      </a:schemeClr>
                    </a:solidFill>
                  </a:rPr>
                  <a:t>Volleyball</a:t>
                </a:r>
              </a:p>
            </p:txBody>
          </p:sp>
        </p:grpSp>
        <p:pic>
          <p:nvPicPr>
            <p:cNvPr id="6" name="Picture 5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953000"/>
              <a:ext cx="435202" cy="490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Rectangle 38"/>
          <p:cNvSpPr/>
          <p:nvPr/>
        </p:nvSpPr>
        <p:spPr>
          <a:xfrm>
            <a:off x="3981577" y="3173253"/>
            <a:ext cx="1756130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Slice</a:t>
            </a:r>
          </a:p>
          <a:p>
            <a:pPr algn="ctr"/>
            <a:r>
              <a:rPr lang="en-US" altLang="zh-CN" sz="20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Roll-up</a:t>
            </a:r>
          </a:p>
          <a:p>
            <a:pPr algn="ctr"/>
            <a:r>
              <a:rPr lang="en-US" altLang="zh-CN" sz="20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Drill-down</a:t>
            </a:r>
          </a:p>
          <a:p>
            <a:pPr algn="ctr"/>
            <a:r>
              <a:rPr lang="en-US" altLang="zh-CN" sz="20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Dice</a:t>
            </a:r>
          </a:p>
          <a:p>
            <a:pPr algn="ctr"/>
            <a:r>
              <a:rPr lang="en-US" altLang="zh-CN" sz="20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40" name="Picture 39" descr="Screen Shot 2013-03-18 at 9.55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66" y="2953348"/>
            <a:ext cx="1902637" cy="2024447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827330" y="3885195"/>
            <a:ext cx="540466" cy="3782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Screen Shot 2013-02-19 at 9.35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3" y="2696136"/>
            <a:ext cx="2039748" cy="982170"/>
          </a:xfrm>
          <a:prstGeom prst="rect">
            <a:avLst/>
          </a:prstGeom>
        </p:spPr>
      </p:pic>
      <p:pic>
        <p:nvPicPr>
          <p:cNvPr id="43" name="Picture 42" descr="Screen Shot 2013-03-18 at 10.43.0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71" y="3802365"/>
            <a:ext cx="2075691" cy="877790"/>
          </a:xfrm>
          <a:prstGeom prst="rect">
            <a:avLst/>
          </a:prstGeom>
        </p:spPr>
      </p:pic>
      <p:pic>
        <p:nvPicPr>
          <p:cNvPr id="44" name="Picture 43" descr="Screen Shot 2013-03-18 at 10.01.1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1" y="3006992"/>
            <a:ext cx="2121537" cy="662293"/>
          </a:xfrm>
          <a:prstGeom prst="rect">
            <a:avLst/>
          </a:prstGeom>
        </p:spPr>
      </p:pic>
      <p:pic>
        <p:nvPicPr>
          <p:cNvPr id="45" name="Picture 44" descr="Screen Shot 2013-03-18 at 10.46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493" y="3737393"/>
            <a:ext cx="2055495" cy="98004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406" y="5038584"/>
            <a:ext cx="3486603" cy="1714723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>
            <a:off x="5865405" y="5771164"/>
            <a:ext cx="540466" cy="3782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4. Single Dimension Distribution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50" y="4687474"/>
            <a:ext cx="3282991" cy="212635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50985" y="3827115"/>
            <a:ext cx="157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Cube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Structure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1558" y="5514189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Text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712594" y="3873281"/>
            <a:ext cx="1008354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Textual Analysis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452969" y="5414794"/>
            <a:ext cx="115718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Structural Analysis</a:t>
            </a:r>
          </a:p>
        </p:txBody>
      </p:sp>
    </p:spTree>
    <p:extLst>
      <p:ext uri="{BB962C8B-B14F-4D97-AF65-F5344CB8AC3E}">
        <p14:creationId xmlns:p14="http://schemas.microsoft.com/office/powerpoint/2010/main" val="402096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err="1" smtClean="0"/>
              <a:t>EventCube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56226"/>
          </a:xfrm>
        </p:spPr>
        <p:txBody>
          <a:bodyPr/>
          <a:lstStyle/>
          <a:p>
            <a:r>
              <a:rPr kumimoji="1" lang="en-US" altLang="zh-CN" dirty="0" smtClean="0"/>
              <a:t>Multiple functions supported by </a:t>
            </a:r>
            <a:r>
              <a:rPr kumimoji="1" lang="en-US" altLang="zh-CN" dirty="0" err="1" smtClean="0"/>
              <a:t>EvenCube</a:t>
            </a:r>
            <a:r>
              <a:rPr kumimoji="1" lang="en-US" altLang="zh-CN" dirty="0" smtClean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23179" y="2043996"/>
            <a:ext cx="6922184" cy="4113696"/>
            <a:chOff x="789301" y="2335169"/>
            <a:chExt cx="6922184" cy="4113696"/>
          </a:xfrm>
        </p:grpSpPr>
        <p:pic>
          <p:nvPicPr>
            <p:cNvPr id="5" name="Picture 4" descr="Screen Shot 2013-02-19 at 3.29.24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31" y="4553818"/>
              <a:ext cx="6768023" cy="189504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89301" y="2335169"/>
              <a:ext cx="2815964" cy="52322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/>
                <a:t>Contextual Search</a:t>
              </a:r>
            </a:p>
          </p:txBody>
        </p:sp>
        <p:pic>
          <p:nvPicPr>
            <p:cNvPr id="7" name="Picture 6" descr="Screen Shot 2013-02-19 at 3.37.51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2271" y="2900581"/>
              <a:ext cx="6069214" cy="165323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095576" y="1831046"/>
            <a:ext cx="7313092" cy="4646816"/>
            <a:chOff x="370408" y="2157851"/>
            <a:chExt cx="7313092" cy="4646816"/>
          </a:xfrm>
        </p:grpSpPr>
        <p:sp>
          <p:nvSpPr>
            <p:cNvPr id="9" name="TextBox 8"/>
            <p:cNvSpPr txBox="1"/>
            <p:nvPr/>
          </p:nvSpPr>
          <p:spPr>
            <a:xfrm>
              <a:off x="370408" y="2157851"/>
              <a:ext cx="4960461" cy="95410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/>
                <a:t>Hierarchical Dimension Selection</a:t>
              </a:r>
            </a:p>
            <a:p>
              <a:r>
                <a:rPr lang="en-US" sz="2800" dirty="0"/>
                <a:t>: support multiple choices</a:t>
              </a:r>
            </a:p>
          </p:txBody>
        </p:sp>
        <p:pic>
          <p:nvPicPr>
            <p:cNvPr id="10" name="Picture 9" descr="Screen Shot 2013-02-19 at 3.51.12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501" y="3143734"/>
              <a:ext cx="2730500" cy="3660933"/>
            </a:xfrm>
            <a:prstGeom prst="rect">
              <a:avLst/>
            </a:prstGeom>
          </p:spPr>
        </p:pic>
        <p:pic>
          <p:nvPicPr>
            <p:cNvPr id="11" name="Picture 10" descr="Screen Shot 2013-03-18 at 11.03.44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3168282"/>
              <a:ext cx="3492500" cy="363638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87928" y="2001981"/>
            <a:ext cx="7256481" cy="3847749"/>
            <a:chOff x="1370679" y="2595024"/>
            <a:chExt cx="7256481" cy="3847749"/>
          </a:xfrm>
        </p:grpSpPr>
        <p:sp>
          <p:nvSpPr>
            <p:cNvPr id="13" name="TextBox 12"/>
            <p:cNvSpPr txBox="1"/>
            <p:nvPr/>
          </p:nvSpPr>
          <p:spPr>
            <a:xfrm>
              <a:off x="1370679" y="2595024"/>
              <a:ext cx="4404539" cy="95410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/>
                <a:t>Similar Document Finding</a:t>
              </a:r>
            </a:p>
            <a:p>
              <a:r>
                <a:rPr lang="en-US" sz="2800" dirty="0"/>
                <a:t>: based on Contextual Search</a:t>
              </a:r>
            </a:p>
          </p:txBody>
        </p:sp>
        <p:pic>
          <p:nvPicPr>
            <p:cNvPr id="14" name="Picture 13" descr="Screen Shot 2013-02-19 at 4.10.49 PM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713" y="3672534"/>
              <a:ext cx="6741447" cy="277023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988202" y="2001980"/>
            <a:ext cx="6677946" cy="4109372"/>
            <a:chOff x="783304" y="2574002"/>
            <a:chExt cx="6677946" cy="4109372"/>
          </a:xfrm>
        </p:grpSpPr>
        <p:sp>
          <p:nvSpPr>
            <p:cNvPr id="16" name="TextBox 15"/>
            <p:cNvSpPr txBox="1"/>
            <p:nvPr/>
          </p:nvSpPr>
          <p:spPr>
            <a:xfrm>
              <a:off x="783304" y="2574002"/>
              <a:ext cx="4866653" cy="52322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/>
                <a:t>Keyword Frequency Distribution</a:t>
              </a:r>
            </a:p>
          </p:txBody>
        </p:sp>
        <p:pic>
          <p:nvPicPr>
            <p:cNvPr id="17" name="Picture 16" descr="4. Single Dimension Distribution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338" y="3185275"/>
              <a:ext cx="5400912" cy="349809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637094" y="1831047"/>
            <a:ext cx="9030906" cy="4185597"/>
            <a:chOff x="799179" y="2322292"/>
            <a:chExt cx="9030906" cy="4185597"/>
          </a:xfrm>
        </p:grpSpPr>
        <p:sp>
          <p:nvSpPr>
            <p:cNvPr id="19" name="TextBox 18"/>
            <p:cNvSpPr txBox="1"/>
            <p:nvPr/>
          </p:nvSpPr>
          <p:spPr>
            <a:xfrm>
              <a:off x="799179" y="2322292"/>
              <a:ext cx="4092146" cy="52322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dirty="0"/>
                <a:t>Multi-gram Summarization</a:t>
              </a:r>
            </a:p>
          </p:txBody>
        </p:sp>
        <p:pic>
          <p:nvPicPr>
            <p:cNvPr id="20" name="Picture 19" descr="Screen Shot 2013-02-19 at 9.49.38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513" y="2912871"/>
              <a:ext cx="2587879" cy="3595018"/>
            </a:xfrm>
            <a:prstGeom prst="rect">
              <a:avLst/>
            </a:prstGeom>
          </p:spPr>
        </p:pic>
        <p:pic>
          <p:nvPicPr>
            <p:cNvPr id="21" name="Picture 20" descr="Screen Shot 2013-03-18 at 11.12.44 A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392" y="3107122"/>
              <a:ext cx="5765693" cy="3185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90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lustration_introduc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24090" y="1135810"/>
            <a:ext cx="5196858" cy="368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4000" b="1" dirty="0" smtClean="0">
                <a:ea typeface="Helvetica" charset="0"/>
                <a:cs typeface="Helvetica" charset="0"/>
              </a:rPr>
              <a:t>CASE (Context</a:t>
            </a:r>
            <a:r>
              <a:rPr lang="zh-CN" altLang="en-US" sz="4000" b="1" dirty="0" smtClean="0">
                <a:ea typeface="Helvetica" charset="0"/>
                <a:cs typeface="Helvetica" charset="0"/>
              </a:rPr>
              <a:t>-</a:t>
            </a:r>
            <a:r>
              <a:rPr lang="en-US" altLang="zh-CN" sz="4000" b="1" dirty="0" smtClean="0">
                <a:ea typeface="Helvetica" charset="0"/>
                <a:cs typeface="Helvetica" charset="0"/>
              </a:rPr>
              <a:t>Aware</a:t>
            </a:r>
            <a:r>
              <a:rPr lang="zh-CN" altLang="en-US" sz="4000" b="1" dirty="0" smtClean="0">
                <a:ea typeface="Helvetica" charset="0"/>
                <a:cs typeface="Helvetica" charset="0"/>
              </a:rPr>
              <a:t> </a:t>
            </a:r>
            <a:r>
              <a:rPr lang="en-US" altLang="zh-CN" sz="4000" b="1" dirty="0" err="1" smtClean="0">
                <a:ea typeface="Helvetica" charset="0"/>
                <a:cs typeface="Helvetica" charset="0"/>
              </a:rPr>
              <a:t>SEmantic</a:t>
            </a:r>
            <a:r>
              <a:rPr lang="en-US" altLang="zh-CN" sz="4000" b="1" dirty="0" smtClean="0">
                <a:ea typeface="Helvetica" charset="0"/>
                <a:cs typeface="Helvetica" charset="0"/>
              </a:rPr>
              <a:t>)</a:t>
            </a:r>
            <a:r>
              <a:rPr lang="zh-CN" altLang="en-US" sz="4000" b="1" dirty="0" smtClean="0">
                <a:ea typeface="Helvetica" charset="0"/>
                <a:cs typeface="Helvetica" charset="0"/>
              </a:rPr>
              <a:t> </a:t>
            </a:r>
            <a:r>
              <a:rPr lang="en-US" altLang="zh-CN" sz="4000" b="1" dirty="0" smtClean="0">
                <a:ea typeface="Helvetica" charset="0"/>
                <a:cs typeface="Helvetica" charset="0"/>
              </a:rPr>
              <a:t>OLAP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862" y="1147861"/>
            <a:ext cx="6181711" cy="2406997"/>
          </a:xfrm>
        </p:spPr>
        <p:txBody>
          <a:bodyPr/>
          <a:lstStyle/>
          <a:p>
            <a:r>
              <a:rPr lang="en-US" altLang="zh-CN" sz="2400" dirty="0" smtClean="0">
                <a:ea typeface="Helvetica" charset="0"/>
                <a:cs typeface="Helvetica" charset="0"/>
              </a:rPr>
              <a:t>A cell has comparative context</a:t>
            </a:r>
          </a:p>
          <a:p>
            <a:pPr>
              <a:spcAft>
                <a:spcPts val="600"/>
              </a:spcAft>
            </a:pPr>
            <a:r>
              <a:rPr lang="en-US" sz="2400" dirty="0" smtClean="0">
                <a:ea typeface="Helvetica Light" charset="0"/>
                <a:cs typeface="Helvetica Light" charset="0"/>
              </a:rPr>
              <a:t>Comparative study is meaningful </a:t>
            </a:r>
            <a:endParaRPr lang="en-US" sz="2400" dirty="0">
              <a:ea typeface="Helvetica Light" charset="0"/>
              <a:cs typeface="Helvetica Light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ea typeface="Helvetica Light" charset="0"/>
                <a:cs typeface="Helvetica Light" charset="0"/>
              </a:rPr>
              <a:t>Given </a:t>
            </a:r>
            <a:r>
              <a:rPr lang="en-US" sz="2400" dirty="0" smtClean="0">
                <a:ea typeface="Helvetica Light" charset="0"/>
                <a:cs typeface="Helvetica Light" charset="0"/>
              </a:rPr>
              <a:t>a query </a:t>
            </a:r>
            <a:r>
              <a:rPr lang="en-US" sz="2400" dirty="0">
                <a:ea typeface="Helvetica Light" charset="0"/>
                <a:cs typeface="Helvetica Light" charset="0"/>
              </a:rPr>
              <a:t>&lt;</a:t>
            </a:r>
            <a:r>
              <a:rPr lang="en-US" sz="2400" b="1" dirty="0">
                <a:ea typeface="Helvetica Light" charset="0"/>
                <a:cs typeface="Helvetica Light" charset="0"/>
              </a:rPr>
              <a:t>China, Economy&gt;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ea typeface="Helvetica Light" charset="0"/>
                <a:cs typeface="Helvetica Light" charset="0"/>
              </a:rPr>
              <a:t>Target </a:t>
            </a:r>
            <a:r>
              <a:rPr lang="en-US" sz="2400" dirty="0">
                <a:ea typeface="Helvetica Light" charset="0"/>
                <a:cs typeface="Helvetica Light" charset="0"/>
              </a:rPr>
              <a:t>documents have </a:t>
            </a:r>
            <a:r>
              <a:rPr lang="en-US" sz="2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frequent </a:t>
            </a:r>
            <a:r>
              <a:rPr lang="en-US" sz="2400" dirty="0">
                <a:ea typeface="Helvetica Light" charset="0"/>
                <a:cs typeface="Helvetica Light" charset="0"/>
              </a:rPr>
              <a:t>phrases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ea typeface="Helvetica Light" charset="0"/>
                <a:cs typeface="Helvetica Light" charset="0"/>
              </a:rPr>
              <a:t>Be specific </a:t>
            </a:r>
            <a:r>
              <a:rPr lang="en-US" sz="2400" dirty="0">
                <a:ea typeface="Helvetica Light" charset="0"/>
                <a:cs typeface="Helvetica Light" charset="0"/>
              </a:rPr>
              <a:t>to “</a:t>
            </a:r>
            <a:r>
              <a:rPr lang="en-US" sz="2400" dirty="0" err="1">
                <a:ea typeface="Helvetica Light" charset="0"/>
                <a:cs typeface="Helvetica Light" charset="0"/>
              </a:rPr>
              <a:t>China</a:t>
            </a:r>
            <a:r>
              <a:rPr lang="en-US" sz="2400" dirty="0" err="1" smtClean="0">
                <a:ea typeface="Helvetica Light" charset="0"/>
                <a:cs typeface="Helvetica Light" charset="0"/>
              </a:rPr>
              <a:t>”+“</a:t>
            </a:r>
            <a:r>
              <a:rPr lang="en-US" sz="2400" dirty="0" err="1">
                <a:ea typeface="Helvetica Light" charset="0"/>
                <a:cs typeface="Helvetica Light" charset="0"/>
              </a:rPr>
              <a:t>Economy</a:t>
            </a:r>
            <a:r>
              <a:rPr lang="en-US" sz="2400" dirty="0" smtClean="0">
                <a:ea typeface="Helvetica Light" charset="0"/>
                <a:cs typeface="Helvetica Light" charset="0"/>
              </a:rPr>
              <a:t>”</a:t>
            </a:r>
            <a:endParaRPr lang="en-US" sz="2400" dirty="0">
              <a:ea typeface="Helvetica Light" charset="0"/>
              <a:cs typeface="Helvetica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47862" y="3742134"/>
            <a:ext cx="3238929" cy="2560114"/>
            <a:chOff x="1576954" y="3708948"/>
            <a:chExt cx="4158467" cy="3049243"/>
          </a:xfrm>
        </p:grpSpPr>
        <p:pic>
          <p:nvPicPr>
            <p:cNvPr id="6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873" y="507894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336" y="531438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909" y="5442808"/>
              <a:ext cx="674731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49" y="531438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614" y="557617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78" y="58352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036" y="557617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901" y="5837951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582" y="608345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664" y="456418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127" y="4799637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909" y="4925699"/>
              <a:ext cx="674731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1540" y="4799637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405" y="50614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086" y="5306925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827" y="50614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692" y="532319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373" y="5568706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070" y="394727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395" y="4183201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148" y="443686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750" y="426896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405" y="4525024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086" y="4770531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0689" y="450882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692" y="4786805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373" y="5032312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文本框 53"/>
            <p:cNvSpPr txBox="1"/>
            <p:nvPr/>
          </p:nvSpPr>
          <p:spPr>
            <a:xfrm>
              <a:off x="2651569" y="3952946"/>
              <a:ext cx="916823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US</a:t>
              </a:r>
            </a:p>
          </p:txBody>
        </p:sp>
        <p:sp>
          <p:nvSpPr>
            <p:cNvPr id="34" name="文本框 76"/>
            <p:cNvSpPr txBox="1"/>
            <p:nvPr/>
          </p:nvSpPr>
          <p:spPr>
            <a:xfrm>
              <a:off x="3079679" y="3708948"/>
              <a:ext cx="916823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Japan</a:t>
              </a:r>
            </a:p>
          </p:txBody>
        </p:sp>
        <p:sp>
          <p:nvSpPr>
            <p:cNvPr id="35" name="文本框 77"/>
            <p:cNvSpPr txBox="1"/>
            <p:nvPr/>
          </p:nvSpPr>
          <p:spPr>
            <a:xfrm>
              <a:off x="2043370" y="4182494"/>
              <a:ext cx="916823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China</a:t>
              </a:r>
            </a:p>
          </p:txBody>
        </p:sp>
        <p:sp>
          <p:nvSpPr>
            <p:cNvPr id="36" name="文本框 78"/>
            <p:cNvSpPr txBox="1"/>
            <p:nvPr/>
          </p:nvSpPr>
          <p:spPr>
            <a:xfrm>
              <a:off x="1576954" y="4628887"/>
              <a:ext cx="1089992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Economy</a:t>
              </a:r>
            </a:p>
          </p:txBody>
        </p:sp>
        <p:sp>
          <p:nvSpPr>
            <p:cNvPr id="37" name="文本框 79"/>
            <p:cNvSpPr txBox="1"/>
            <p:nvPr/>
          </p:nvSpPr>
          <p:spPr>
            <a:xfrm>
              <a:off x="1663537" y="5048749"/>
              <a:ext cx="1231622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Politics</a:t>
              </a:r>
            </a:p>
          </p:txBody>
        </p:sp>
        <p:sp>
          <p:nvSpPr>
            <p:cNvPr id="38" name="文本框 80"/>
            <p:cNvSpPr txBox="1"/>
            <p:nvPr/>
          </p:nvSpPr>
          <p:spPr>
            <a:xfrm>
              <a:off x="1663537" y="5521619"/>
              <a:ext cx="1210710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Sports</a:t>
              </a:r>
            </a:p>
          </p:txBody>
        </p:sp>
      </p:grpSp>
      <p:pic>
        <p:nvPicPr>
          <p:cNvPr id="39" name="Picture 38" descr="Screen Shot 2017-01-23 at 6.24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22" y="3611607"/>
            <a:ext cx="1482393" cy="32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5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defTabSz="914354" rtl="0">
              <a:lnSpc>
                <a:spcPct val="85000"/>
              </a:lnSpc>
              <a:spcBef>
                <a:spcPct val="0"/>
              </a:spcBef>
              <a:defRPr/>
            </a:pPr>
            <a:r>
              <a:rPr kumimoji="1"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LINE:  1</a:t>
            </a:r>
            <a:r>
              <a:rPr kumimoji="1" lang="en-US" altLang="zh-CN" sz="40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st </a:t>
            </a:r>
            <a:r>
              <a:rPr kumimoji="1"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Order Similarity</a:t>
            </a:r>
            <a:endParaRPr lang="en-US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410" y="1149284"/>
                <a:ext cx="11006273" cy="5459860"/>
              </a:xfrm>
            </p:spPr>
            <p:txBody>
              <a:bodyPr/>
              <a:lstStyle/>
              <a:p>
                <a:r>
                  <a:rPr kumimoji="1" lang="en-US" altLang="zh-CN" sz="2400" dirty="0" smtClean="0"/>
                  <a:t>Try </a:t>
                </a:r>
                <a:r>
                  <a:rPr kumimoji="1" lang="en-US" altLang="zh-CN" sz="2400" dirty="0"/>
                  <a:t>to capture local pairwise proximity between the </a:t>
                </a:r>
                <a:r>
                  <a:rPr kumimoji="1" lang="en-US" altLang="zh-CN" sz="2400" dirty="0" smtClean="0"/>
                  <a:t>nodes (vertices) </a:t>
                </a:r>
                <a:r>
                  <a:rPr kumimoji="1" lang="en-US" altLang="zh-CN" sz="2400" dirty="0"/>
                  <a:t>in the </a:t>
                </a:r>
                <a:r>
                  <a:rPr kumimoji="1" lang="en-US" altLang="zh-CN" sz="2400" dirty="0" smtClean="0"/>
                  <a:t>network</a:t>
                </a:r>
              </a:p>
              <a:p>
                <a:pPr lvl="1"/>
                <a:r>
                  <a:rPr kumimoji="1" lang="en-US" altLang="zh-CN" sz="2400" dirty="0" smtClean="0"/>
                  <a:t>Vertices that are connected with larger </a:t>
                </a:r>
                <a:r>
                  <a:rPr kumimoji="1" lang="en-US" altLang="zh-CN" sz="2400" dirty="0"/>
                  <a:t>weight </a:t>
                </a:r>
                <a:r>
                  <a:rPr kumimoji="1" lang="en-US" altLang="zh-CN" sz="2400" dirty="0" smtClean="0"/>
                  <a:t>are more similar</a:t>
                </a:r>
                <a:endParaRPr kumimoji="1" lang="en-US" altLang="zh-CN" sz="2400" dirty="0"/>
              </a:p>
              <a:p>
                <a:r>
                  <a:rPr kumimoji="1" lang="en-US" altLang="zh-CN" sz="2400" dirty="0"/>
                  <a:t>Embedding vector for each </a:t>
                </a:r>
                <a:r>
                  <a:rPr kumimoji="1" lang="en-US" altLang="zh-CN" sz="2400" dirty="0" smtClean="0"/>
                  <a:t>vertex: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kumimoji="1" lang="en-US" altLang="zh-CN" sz="2400" dirty="0" smtClean="0"/>
              </a:p>
              <a:p>
                <a:r>
                  <a:rPr kumimoji="1" lang="en-US" altLang="zh-CN" sz="2400" dirty="0" smtClean="0"/>
                  <a:t>To model the 1</a:t>
                </a:r>
                <a:r>
                  <a:rPr kumimoji="1" lang="en-US" altLang="zh-CN" sz="2400" baseline="30000" dirty="0" smtClean="0"/>
                  <a:t>st</a:t>
                </a:r>
                <a:r>
                  <a:rPr kumimoji="1" lang="en-US" altLang="zh-CN" sz="2400" dirty="0" smtClean="0"/>
                  <a:t> order proximity, </a:t>
                </a:r>
                <a:r>
                  <a:rPr lang="en-US" sz="2400" dirty="0"/>
                  <a:t>for each undirected edge (</a:t>
                </a:r>
                <a:r>
                  <a:rPr lang="en-US" sz="2400" i="1" dirty="0" err="1"/>
                  <a:t>i</a:t>
                </a:r>
                <a:r>
                  <a:rPr lang="en-US" sz="2400" dirty="0"/>
                  <a:t>, </a:t>
                </a:r>
                <a:r>
                  <a:rPr lang="en-US" sz="2400" i="1" dirty="0"/>
                  <a:t>j</a:t>
                </a:r>
                <a:r>
                  <a:rPr lang="en-US" sz="2400" dirty="0"/>
                  <a:t>), we </a:t>
                </a:r>
                <a:r>
                  <a:rPr lang="en-US" sz="2400" dirty="0" smtClean="0"/>
                  <a:t>define the </a:t>
                </a:r>
                <a:r>
                  <a:rPr lang="en-US" sz="2400" dirty="0"/>
                  <a:t>joint probability between vertex </a:t>
                </a:r>
                <a:r>
                  <a:rPr lang="en-US" sz="2400" i="1" dirty="0"/>
                  <a:t>v</a:t>
                </a:r>
                <a:r>
                  <a:rPr lang="en-US" sz="2400" i="1" baseline="-25000" dirty="0"/>
                  <a:t>i</a:t>
                </a:r>
                <a:r>
                  <a:rPr lang="en-US" sz="2400" dirty="0"/>
                  <a:t> and </a:t>
                </a:r>
                <a:r>
                  <a:rPr lang="en-US" sz="2400" i="1" dirty="0" err="1"/>
                  <a:t>v</a:t>
                </a:r>
                <a:r>
                  <a:rPr lang="en-US" sz="2400" i="1" baseline="-25000" dirty="0" err="1"/>
                  <a:t>j</a:t>
                </a:r>
                <a:r>
                  <a:rPr lang="en-US" sz="2400" dirty="0"/>
                  <a:t> as</a:t>
                </a:r>
                <a:endParaRPr kumimoji="1" lang="en-US" altLang="zh-CN" sz="2400" dirty="0" smtClean="0"/>
              </a:p>
              <a:p>
                <a:endParaRPr kumimoji="1" lang="en-US" altLang="zh-CN" sz="2400" dirty="0" smtClean="0"/>
              </a:p>
              <a:p>
                <a:pPr lvl="2"/>
                <a:r>
                  <a:rPr lang="en-US" sz="2400" dirty="0"/>
                  <a:t>where 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u</a:t>
                </a:r>
                <a:r>
                  <a:rPr lang="en-US" sz="2400" baseline="-25000" dirty="0" err="1" smtClean="0"/>
                  <a:t>i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∈ R</a:t>
                </a:r>
                <a:r>
                  <a:rPr lang="en-US" sz="2400" baseline="30000" dirty="0"/>
                  <a:t>d</a:t>
                </a:r>
                <a:r>
                  <a:rPr lang="en-US" sz="2400" dirty="0"/>
                  <a:t> is the low-dimensional vector </a:t>
                </a:r>
                <a:r>
                  <a:rPr lang="en-US" sz="2400" dirty="0" smtClean="0"/>
                  <a:t>representation of </a:t>
                </a:r>
                <a:r>
                  <a:rPr lang="en-US" sz="2400" dirty="0"/>
                  <a:t>vertex </a:t>
                </a:r>
                <a:r>
                  <a:rPr lang="en-US" sz="2400" i="1" dirty="0" smtClean="0"/>
                  <a:t>v</a:t>
                </a:r>
                <a:r>
                  <a:rPr lang="en-US" sz="2400" i="1" baseline="-25000" dirty="0" smtClean="0"/>
                  <a:t>i</a:t>
                </a:r>
                <a:endParaRPr kumimoji="1" lang="en-US" altLang="zh-CN" sz="2400" i="1" dirty="0"/>
              </a:p>
              <a:p>
                <a:pPr lvl="1"/>
                <a:r>
                  <a:rPr lang="en-US" sz="2400" i="1" dirty="0" smtClean="0"/>
                  <a:t>Joint </a:t>
                </a:r>
                <a:r>
                  <a:rPr lang="en-US" sz="2400" i="1" dirty="0"/>
                  <a:t>probability </a:t>
                </a:r>
                <a:r>
                  <a:rPr lang="en-US" sz="2400" dirty="0"/>
                  <a:t>between vertex </a:t>
                </a:r>
                <a:r>
                  <a:rPr lang="en-US" sz="2400" i="1" dirty="0"/>
                  <a:t>v</a:t>
                </a:r>
                <a:r>
                  <a:rPr lang="en-US" sz="2400" i="1" baseline="-25000" dirty="0"/>
                  <a:t>i</a:t>
                </a:r>
                <a:r>
                  <a:rPr lang="en-US" sz="2400" dirty="0"/>
                  <a:t> and </a:t>
                </a:r>
                <a:r>
                  <a:rPr lang="en-US" sz="2400" i="1" dirty="0" err="1"/>
                  <a:t>v</a:t>
                </a:r>
                <a:r>
                  <a:rPr lang="en-US" sz="2400" i="1" baseline="-25000" dirty="0" err="1"/>
                  <a:t>j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sz="24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⁡(</m:t>
                        </m:r>
                        <m:acc>
                          <m:accPr>
                            <m:chr m:val="⃗"/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acc>
                              <m:accPr>
                                <m:chr m:val="⃗"/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kumimoji="1" lang="en-US" altLang="zh-CN" dirty="0" smtClean="0"/>
              </a:p>
              <a:p>
                <a:pPr lvl="1"/>
                <a:r>
                  <a:rPr kumimoji="1" lang="en-US" altLang="zh-CN" sz="2400" i="1" dirty="0" smtClean="0"/>
                  <a:t>Empirical </a:t>
                </a:r>
                <a:r>
                  <a:rPr lang="en-US" sz="2400" i="1" dirty="0" smtClean="0"/>
                  <a:t>joint </a:t>
                </a:r>
                <a:r>
                  <a:rPr lang="en-US" sz="2400" i="1" dirty="0"/>
                  <a:t>probability </a:t>
                </a:r>
                <a:r>
                  <a:rPr lang="en-US" sz="2400" dirty="0"/>
                  <a:t>between vertex </a:t>
                </a:r>
                <a:r>
                  <a:rPr lang="en-US" sz="2400" i="1" dirty="0"/>
                  <a:t>v</a:t>
                </a:r>
                <a:r>
                  <a:rPr lang="en-US" sz="2400" i="1" baseline="-25000" dirty="0"/>
                  <a:t>i</a:t>
                </a:r>
                <a:r>
                  <a:rPr lang="en-US" sz="2400" dirty="0"/>
                  <a:t> and </a:t>
                </a:r>
                <a:r>
                  <a:rPr lang="en-US" sz="2400" i="1" dirty="0" err="1"/>
                  <a:t>v</a:t>
                </a:r>
                <a:r>
                  <a:rPr lang="en-US" sz="2400" i="1" baseline="-25000" dirty="0" err="1"/>
                  <a:t>j</a:t>
                </a:r>
                <a:r>
                  <a:rPr lang="en-US" sz="2400" dirty="0"/>
                  <a:t>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kumimoji="1" lang="en-US" altLang="zh-CN" sz="2400" dirty="0"/>
              </a:p>
              <a:p>
                <a:r>
                  <a:rPr kumimoji="1" lang="en-US" altLang="zh-CN" sz="2400" dirty="0"/>
                  <a:t>Objective</a:t>
                </a:r>
                <a:r>
                  <a:rPr kumimoji="1" lang="en-US" altLang="zh-CN" sz="2400" dirty="0" smtClean="0"/>
                  <a:t>: </a:t>
                </a:r>
                <a:r>
                  <a:rPr lang="en-US" sz="2400" dirty="0" smtClean="0"/>
                  <a:t>Minimize </a:t>
                </a:r>
                <a:r>
                  <a:rPr lang="en-US" sz="2400" dirty="0"/>
                  <a:t>the KL-divergence of two probability </a:t>
                </a:r>
                <a:r>
                  <a:rPr lang="en-US" sz="2400" dirty="0" smtClean="0"/>
                  <a:t>distributions</a:t>
                </a:r>
                <a:endParaRPr kumimoji="1" lang="en-US" altLang="zh-CN" sz="240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||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400" i="1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 −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𝑙𝑜𝑔𝑃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zh-CN" sz="2400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410" y="1149284"/>
                <a:ext cx="11006273" cy="5459860"/>
              </a:xfrm>
              <a:blipFill rotWithShape="0">
                <a:blip r:embed="rId2"/>
                <a:stretch>
                  <a:fillRect l="-388" t="-894" r="-166" b="-15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982" y="2911306"/>
            <a:ext cx="4176654" cy="744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006" y="3852055"/>
            <a:ext cx="355003" cy="2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5483" y="221676"/>
            <a:ext cx="12524198" cy="738909"/>
          </a:xfrm>
        </p:spPr>
        <p:txBody>
          <a:bodyPr>
            <a:noAutofit/>
          </a:bodyPr>
          <a:lstStyle/>
          <a:p>
            <a:pPr fontAlgn="base"/>
            <a:r>
              <a:rPr lang="en-US" sz="4000" b="1" dirty="0" smtClean="0">
                <a:ea typeface="Helvetica" charset="0"/>
                <a:cs typeface="Helvetica" charset="0"/>
              </a:rPr>
              <a:t>Design Question I: Which Comparative Groups </a:t>
            </a:r>
            <a:r>
              <a:rPr lang="en-US" sz="4000" b="1" dirty="0">
                <a:ea typeface="Helvetica" charset="0"/>
                <a:cs typeface="Helvetica" charset="0"/>
              </a:rPr>
              <a:t>to </a:t>
            </a:r>
            <a:r>
              <a:rPr lang="en-US" sz="4000" b="1" dirty="0" smtClean="0">
                <a:ea typeface="Helvetica" charset="0"/>
                <a:cs typeface="Helvetica" charset="0"/>
              </a:rPr>
              <a:t>Pick</a:t>
            </a:r>
            <a:r>
              <a:rPr lang="en-US" sz="4000" b="1" dirty="0">
                <a:ea typeface="Helvetica" charset="0"/>
                <a:cs typeface="Helvetica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1008289"/>
          </a:xfrm>
        </p:spPr>
        <p:txBody>
          <a:bodyPr/>
          <a:lstStyle/>
          <a:p>
            <a:r>
              <a:rPr lang="en-US" sz="2400" dirty="0" smtClean="0">
                <a:ea typeface="Helvetica Light" charset="0"/>
                <a:cs typeface="Helvetica Light" charset="0"/>
              </a:rPr>
              <a:t>Option </a:t>
            </a:r>
            <a:r>
              <a:rPr lang="en-US" sz="2400" dirty="0">
                <a:ea typeface="Helvetica Light" charset="0"/>
                <a:cs typeface="Helvetica Light" charset="0"/>
              </a:rPr>
              <a:t>1: </a:t>
            </a:r>
            <a:r>
              <a:rPr lang="en-US" sz="2400" dirty="0" smtClean="0">
                <a:ea typeface="Helvetica Light" charset="0"/>
                <a:cs typeface="Helvetica Light" charset="0"/>
              </a:rPr>
              <a:t>User-specified (too much burden to users): undesirable</a:t>
            </a:r>
            <a:endParaRPr lang="en-US" sz="2400" dirty="0">
              <a:ea typeface="Helvetica Light" charset="0"/>
              <a:cs typeface="Helvetica Light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ea typeface="Helvetica Light" charset="0"/>
                <a:cs typeface="Helvetica Light" charset="0"/>
              </a:rPr>
              <a:t>Option 2: </a:t>
            </a:r>
            <a:r>
              <a:rPr lang="en-US" sz="2400" b="1" dirty="0">
                <a:ea typeface="Helvetica Light" charset="0"/>
                <a:cs typeface="Helvetica Light" charset="0"/>
              </a:rPr>
              <a:t>Sibling </a:t>
            </a:r>
            <a:r>
              <a:rPr lang="en-US" sz="2400" b="1" dirty="0" smtClean="0">
                <a:ea typeface="Helvetica Light" charset="0"/>
                <a:cs typeface="Helvetica Light" charset="0"/>
              </a:rPr>
              <a:t>cells </a:t>
            </a:r>
            <a:r>
              <a:rPr lang="en-US" sz="2400" dirty="0" smtClean="0">
                <a:ea typeface="Helvetica Light" charset="0"/>
                <a:cs typeface="Helvetica Light" charset="0"/>
              </a:rPr>
              <a:t>in every dimension (</a:t>
            </a:r>
            <a:r>
              <a:rPr lang="en-US" altLang="zh-CN" sz="2400" dirty="0" smtClean="0">
                <a:ea typeface="Helvetica Light" charset="0"/>
                <a:cs typeface="Helvetica Light" charset="0"/>
              </a:rPr>
              <a:t>comparable cells)</a:t>
            </a:r>
            <a:endParaRPr lang="en-US" sz="2400" dirty="0"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024" y="2416993"/>
            <a:ext cx="3302000" cy="3138820"/>
          </a:xfrm>
          <a:prstGeom prst="rect">
            <a:avLst/>
          </a:prstGeom>
        </p:spPr>
      </p:pic>
      <p:sp>
        <p:nvSpPr>
          <p:cNvPr id="5" name="矩形 5"/>
          <p:cNvSpPr/>
          <p:nvPr/>
        </p:nvSpPr>
        <p:spPr>
          <a:xfrm>
            <a:off x="1173824" y="3407593"/>
            <a:ext cx="3352800" cy="1371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17225" y="2797994"/>
            <a:ext cx="3659729" cy="2948191"/>
            <a:chOff x="1576954" y="3708948"/>
            <a:chExt cx="4158467" cy="3049243"/>
          </a:xfrm>
        </p:grpSpPr>
        <p:pic>
          <p:nvPicPr>
            <p:cNvPr id="7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873" y="507894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336" y="531438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909" y="5442808"/>
              <a:ext cx="674731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49" y="531438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614" y="557617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78" y="58352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036" y="557617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901" y="5837951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582" y="608345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664" y="456418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127" y="4799637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909" y="4925699"/>
              <a:ext cx="674731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1540" y="4799637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405" y="50614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086" y="5306925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827" y="50614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692" y="532319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373" y="5568706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070" y="394727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395" y="4183201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148" y="443686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750" y="426896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405" y="4525024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086" y="4770531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0689" y="450882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692" y="4786805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373" y="5032312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文本框 53"/>
            <p:cNvSpPr txBox="1"/>
            <p:nvPr/>
          </p:nvSpPr>
          <p:spPr>
            <a:xfrm>
              <a:off x="2651569" y="3952946"/>
              <a:ext cx="916823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US</a:t>
              </a:r>
            </a:p>
          </p:txBody>
        </p:sp>
        <p:sp>
          <p:nvSpPr>
            <p:cNvPr id="35" name="文本框 76"/>
            <p:cNvSpPr txBox="1"/>
            <p:nvPr/>
          </p:nvSpPr>
          <p:spPr>
            <a:xfrm>
              <a:off x="3079679" y="3708948"/>
              <a:ext cx="916823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Japan</a:t>
              </a:r>
            </a:p>
          </p:txBody>
        </p:sp>
        <p:sp>
          <p:nvSpPr>
            <p:cNvPr id="36" name="文本框 77"/>
            <p:cNvSpPr txBox="1"/>
            <p:nvPr/>
          </p:nvSpPr>
          <p:spPr>
            <a:xfrm>
              <a:off x="2043370" y="4182494"/>
              <a:ext cx="916823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China</a:t>
              </a:r>
            </a:p>
          </p:txBody>
        </p:sp>
        <p:sp>
          <p:nvSpPr>
            <p:cNvPr id="37" name="文本框 78"/>
            <p:cNvSpPr txBox="1"/>
            <p:nvPr/>
          </p:nvSpPr>
          <p:spPr>
            <a:xfrm>
              <a:off x="1576954" y="4628887"/>
              <a:ext cx="1089992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Economy</a:t>
              </a:r>
            </a:p>
          </p:txBody>
        </p:sp>
        <p:sp>
          <p:nvSpPr>
            <p:cNvPr id="38" name="文本框 79"/>
            <p:cNvSpPr txBox="1"/>
            <p:nvPr/>
          </p:nvSpPr>
          <p:spPr>
            <a:xfrm>
              <a:off x="1663537" y="5048749"/>
              <a:ext cx="1231622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Politics</a:t>
              </a:r>
            </a:p>
          </p:txBody>
        </p:sp>
        <p:sp>
          <p:nvSpPr>
            <p:cNvPr id="39" name="文本框 80"/>
            <p:cNvSpPr txBox="1"/>
            <p:nvPr/>
          </p:nvSpPr>
          <p:spPr>
            <a:xfrm>
              <a:off x="1663537" y="5521619"/>
              <a:ext cx="1210710" cy="350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Sports</a:t>
              </a:r>
            </a:p>
          </p:txBody>
        </p:sp>
      </p:grpSp>
      <p:sp>
        <p:nvSpPr>
          <p:cNvPr id="40" name="矩形 5"/>
          <p:cNvSpPr/>
          <p:nvPr/>
        </p:nvSpPr>
        <p:spPr>
          <a:xfrm>
            <a:off x="6050624" y="2797993"/>
            <a:ext cx="1981200" cy="2514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2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ea typeface="Helvetica" charset="0"/>
                <a:cs typeface="Helvetica" charset="0"/>
              </a:rPr>
              <a:t>Design </a:t>
            </a:r>
            <a:r>
              <a:rPr lang="en-US" sz="4000" b="1" dirty="0" smtClean="0">
                <a:ea typeface="Helvetica" charset="0"/>
                <a:cs typeface="Helvetica" charset="0"/>
              </a:rPr>
              <a:t>Question: How to Score Important Phrases?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459860"/>
          </a:xfrm>
        </p:spPr>
        <p:txBody>
          <a:bodyPr/>
          <a:lstStyle/>
          <a:p>
            <a:pPr marL="547688">
              <a:spcAft>
                <a:spcPts val="300"/>
              </a:spcAft>
              <a:defRPr/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Three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ingredients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Integrity: </a:t>
            </a:r>
            <a:r>
              <a:rPr lang="en-US" altLang="zh-CN" sz="2400" b="1" dirty="0">
                <a:ea typeface="Helvetica Light" charset="0"/>
                <a:cs typeface="Helvetica Light" charset="0"/>
              </a:rPr>
              <a:t>meaningful,</a:t>
            </a:r>
            <a:r>
              <a:rPr lang="zh-CN" altLang="en-US" sz="2400" b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b="1" dirty="0">
                <a:ea typeface="Helvetica Light" charset="0"/>
                <a:cs typeface="Helvetica Light" charset="0"/>
              </a:rPr>
              <a:t>high</a:t>
            </a:r>
            <a:r>
              <a:rPr lang="zh-CN" altLang="en-US" sz="2400" b="1" dirty="0">
                <a:ea typeface="Helvetica Light" charset="0"/>
                <a:cs typeface="Helvetica Light" charset="0"/>
              </a:rPr>
              <a:t>-</a:t>
            </a:r>
            <a:r>
              <a:rPr lang="en-US" altLang="zh-CN" sz="2400" b="1" dirty="0">
                <a:ea typeface="Helvetica Light" charset="0"/>
                <a:cs typeface="Helvetica Light" charset="0"/>
              </a:rPr>
              <a:t>quality</a:t>
            </a:r>
            <a:r>
              <a:rPr lang="zh-CN" altLang="en-US" sz="2400" b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b="1" dirty="0">
                <a:ea typeface="Helvetica Light" charset="0"/>
                <a:cs typeface="Helvetica Light" charset="0"/>
              </a:rPr>
              <a:t>phrase</a:t>
            </a:r>
          </a:p>
          <a:p>
            <a:pPr marL="890571" lvl="2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Using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ea typeface="Helvetica Light" charset="0"/>
                <a:cs typeface="Helvetica Light" charset="0"/>
              </a:rPr>
              <a:t>SegPhrase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as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score</a:t>
            </a:r>
            <a:r>
              <a:rPr lang="zh-CN" altLang="en-US" sz="2400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(&gt;0.7)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Popularity: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large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zh-CN" altLang="zh-CN" sz="2400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#</a:t>
            </a:r>
            <a:r>
              <a:rPr lang="en-US" altLang="zh-CN" sz="2400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of occurrences</a:t>
            </a:r>
            <a:r>
              <a:rPr lang="zh-CN" altLang="en-US" sz="2400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in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the cell</a:t>
            </a:r>
            <a:endParaRPr lang="en-US" altLang="zh-CN" sz="2400" dirty="0">
              <a:solidFill>
                <a:srgbClr val="000000"/>
              </a:solidFill>
              <a:ea typeface="Helvetica Light" charset="0"/>
              <a:cs typeface="Helvetica Light" charset="0"/>
            </a:endParaRPr>
          </a:p>
          <a:p>
            <a:pPr marL="590540" lvl="2" indent="0">
              <a:spcAft>
                <a:spcPts val="300"/>
              </a:spcAft>
              <a:buNone/>
              <a:defRPr/>
            </a:pPr>
            <a:endParaRPr lang="en-US" altLang="zh-CN" sz="2400" dirty="0">
              <a:solidFill>
                <a:srgbClr val="FF0000"/>
              </a:solidFill>
              <a:ea typeface="Helvetica Light" charset="0"/>
              <a:cs typeface="Helvetica Light" charset="0"/>
            </a:endParaRPr>
          </a:p>
          <a:p>
            <a:pPr marL="890571" lvl="2">
              <a:spcAft>
                <a:spcPts val="300"/>
              </a:spcAft>
              <a:defRPr/>
            </a:pPr>
            <a:endParaRPr lang="en-US" altLang="zh-CN" sz="2400" dirty="0">
              <a:solidFill>
                <a:srgbClr val="FF0000"/>
              </a:solidFill>
              <a:ea typeface="Helvetica Light" charset="0"/>
              <a:cs typeface="Helvetica Light" charset="0"/>
            </a:endParaRP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Distinctness: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distinguish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target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cell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from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context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cells</a:t>
            </a:r>
          </a:p>
          <a:p>
            <a:pPr marL="944554" lvl="2">
              <a:spcAft>
                <a:spcPts val="300"/>
              </a:spcAft>
              <a:defRPr/>
            </a:pPr>
            <a:r>
              <a:rPr lang="en-US" altLang="zh-CN" sz="2400" dirty="0" smtClean="0">
                <a:ea typeface="Helvetica Light" charset="0"/>
                <a:cs typeface="Helvetica Light" charset="0"/>
              </a:rPr>
              <a:t>A key to have a crisp definition</a:t>
            </a:r>
            <a:endParaRPr lang="en-US" altLang="zh-CN" sz="2400" dirty="0">
              <a:ea typeface="Helvetica Light" charset="0"/>
              <a:cs typeface="Helvetica Light" charset="0"/>
            </a:endParaRPr>
          </a:p>
          <a:p>
            <a:pPr marL="547688">
              <a:spcAft>
                <a:spcPts val="300"/>
              </a:spcAft>
              <a:defRPr/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Combining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with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geometric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mean: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11" y="3157318"/>
            <a:ext cx="5003800" cy="71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730" y="5568145"/>
            <a:ext cx="6680200" cy="61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4000" b="1" dirty="0" smtClean="0">
                <a:ea typeface="Helvetica" charset="0"/>
                <a:cs typeface="Helvetica" charset="0"/>
              </a:rPr>
              <a:t>How to Find or Evaluate Distinct Phrases in a Cell? 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459860"/>
          </a:xfrm>
        </p:spPr>
        <p:txBody>
          <a:bodyPr/>
          <a:lstStyle/>
          <a:p>
            <a:pPr marL="547688">
              <a:spcAft>
                <a:spcPts val="300"/>
              </a:spcAft>
              <a:defRPr/>
            </a:pPr>
            <a:r>
              <a:rPr lang="en-US" altLang="zh-CN" sz="2400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Judge if a phrase p is distinct in cell c:  Transform it into a dual</a:t>
            </a:r>
            <a:r>
              <a:rPr lang="zh-CN" altLang="en-US" sz="2400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ea typeface="Helvetica Light" charset="0"/>
                <a:cs typeface="Helvetica Light" charset="0"/>
              </a:rPr>
              <a:t>problem</a:t>
            </a:r>
            <a:endParaRPr lang="en-US" altLang="zh-CN" sz="2400" dirty="0">
              <a:solidFill>
                <a:srgbClr val="000000"/>
              </a:solidFill>
              <a:ea typeface="Helvetica Light" charset="0"/>
              <a:cs typeface="Helvetica Light" charset="0"/>
            </a:endParaRP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i="1" dirty="0" smtClean="0">
                <a:ea typeface="Helvetica Light" charset="0"/>
                <a:cs typeface="Helvetica Light" charset="0"/>
              </a:rPr>
              <a:t>Original problem:</a:t>
            </a:r>
            <a:r>
              <a:rPr lang="zh-CN" altLang="en-US" sz="2400" i="1" dirty="0" smtClean="0">
                <a:ea typeface="Helvetica Light" charset="0"/>
                <a:cs typeface="Helvetica Light" charset="0"/>
              </a:rPr>
              <a:t> </a:t>
            </a:r>
            <a:r>
              <a:rPr lang="en-US" altLang="zh-CN" sz="2400" i="1" dirty="0">
                <a:ea typeface="Helvetica Light" charset="0"/>
                <a:cs typeface="Helvetica Light" charset="0"/>
              </a:rPr>
              <a:t>Find distinctive phrases for cell c, compared to sibling</a:t>
            </a:r>
            <a:r>
              <a:rPr lang="zh-CN" altLang="en-US" sz="2400" i="1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i="1" dirty="0">
                <a:ea typeface="Helvetica Light" charset="0"/>
                <a:cs typeface="Helvetica Light" charset="0"/>
              </a:rPr>
              <a:t>cells 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i="1" dirty="0" smtClean="0">
                <a:ea typeface="Helvetica Light" charset="0"/>
                <a:cs typeface="Helvetica Light" charset="0"/>
              </a:rPr>
              <a:t>Transformed problem: </a:t>
            </a:r>
            <a:r>
              <a:rPr lang="en-US" altLang="zh-CN" sz="2400" i="1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Classify phrases into one of the most relevant </a:t>
            </a:r>
            <a:r>
              <a:rPr lang="en-US" altLang="zh-CN" sz="2400" i="1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cell</a:t>
            </a:r>
            <a:endParaRPr lang="en-US" altLang="zh-CN" sz="2400" dirty="0">
              <a:solidFill>
                <a:srgbClr val="FF0000"/>
              </a:solidFill>
              <a:ea typeface="Helvetica Light" charset="0"/>
              <a:cs typeface="Helvetica Light" charset="0"/>
            </a:endParaRPr>
          </a:p>
          <a:p>
            <a:pPr marL="547688">
              <a:spcAft>
                <a:spcPts val="300"/>
              </a:spcAft>
              <a:defRPr/>
            </a:pPr>
            <a:r>
              <a:rPr lang="zh-CN" altLang="en-US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distinct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phrase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p,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if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we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measure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relevance(p,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c)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all</a:t>
            </a:r>
            <a:r>
              <a:rPr lang="zh-CN" altLang="en-US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Helvetica Light" charset="0"/>
                <a:cs typeface="Helvetica Light" charset="0"/>
              </a:rPr>
              <a:t>c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 err="1">
                <a:solidFill>
                  <a:srgbClr val="FF0000"/>
                </a:solidFill>
                <a:ea typeface="Helvetica Light" charset="0"/>
                <a:cs typeface="Helvetica Light" charset="0"/>
              </a:rPr>
              <a:t>rel</a:t>
            </a:r>
            <a:r>
              <a:rPr lang="en-US" altLang="zh-CN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(p,</a:t>
            </a:r>
            <a:r>
              <a:rPr lang="zh-CN" altLang="en-US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c</a:t>
            </a:r>
            <a:r>
              <a:rPr lang="zh-CN" altLang="en-US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*</a:t>
            </a:r>
            <a:r>
              <a:rPr lang="en-US" altLang="zh-CN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&gt;&gt;</a:t>
            </a:r>
            <a:r>
              <a:rPr lang="zh-CN" altLang="en-US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ea typeface="Helvetica Light" charset="0"/>
                <a:cs typeface="Helvetica Light" charset="0"/>
              </a:rPr>
              <a:t>rel</a:t>
            </a:r>
            <a:r>
              <a:rPr lang="en-US" altLang="zh-CN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(p,</a:t>
            </a:r>
            <a:r>
              <a:rPr lang="zh-CN" altLang="en-US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sibling</a:t>
            </a:r>
            <a:r>
              <a:rPr lang="en-US" altLang="zh-CN" sz="2400" dirty="0" smtClean="0">
                <a:solidFill>
                  <a:srgbClr val="FF0000"/>
                </a:solidFill>
                <a:ea typeface="Helvetica Light" charset="0"/>
                <a:cs typeface="Helvetica Light" charset="0"/>
              </a:rPr>
              <a:t>)</a:t>
            </a:r>
            <a:endParaRPr lang="en-US" altLang="zh-CN" sz="2400" dirty="0">
              <a:solidFill>
                <a:srgbClr val="FF0000"/>
              </a:solidFill>
              <a:ea typeface="Helvetica Light" charset="0"/>
              <a:cs typeface="Helvetica Light" charset="0"/>
            </a:endParaRPr>
          </a:p>
          <a:p>
            <a:pPr marL="547688">
              <a:spcAft>
                <a:spcPts val="300"/>
              </a:spcAft>
              <a:defRPr/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Adopt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err="1">
                <a:ea typeface="Helvetica Light" charset="0"/>
                <a:cs typeface="Helvetica Light" charset="0"/>
              </a:rPr>
              <a:t>Softmax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function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endParaRPr lang="en-US" altLang="zh-CN" sz="2400" dirty="0">
              <a:ea typeface="Helvetica Light" charset="0"/>
              <a:cs typeface="Helvetica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195336" y="3230003"/>
            <a:ext cx="3583529" cy="2643391"/>
            <a:chOff x="1392248" y="3708948"/>
            <a:chExt cx="4343173" cy="3049243"/>
          </a:xfrm>
        </p:grpSpPr>
        <p:pic>
          <p:nvPicPr>
            <p:cNvPr id="6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873" y="507894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336" y="531438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909" y="5442808"/>
              <a:ext cx="674731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749" y="531438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614" y="557617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978" y="58352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3036" y="557617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4901" y="5837951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582" y="608345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664" y="456418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127" y="4799637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909" y="4925699"/>
              <a:ext cx="674731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1540" y="4799637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405" y="50614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086" y="5306925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827" y="506141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692" y="5323199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373" y="5568706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070" y="394727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395" y="4183201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148" y="443686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750" y="4268960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405" y="4525024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086" y="4770531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0689" y="4508828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692" y="4786805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8373" y="5032312"/>
              <a:ext cx="674732" cy="674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文本框 53"/>
            <p:cNvSpPr txBox="1"/>
            <p:nvPr/>
          </p:nvSpPr>
          <p:spPr>
            <a:xfrm>
              <a:off x="2651569" y="3952946"/>
              <a:ext cx="916823" cy="39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US</a:t>
              </a:r>
            </a:p>
          </p:txBody>
        </p:sp>
        <p:sp>
          <p:nvSpPr>
            <p:cNvPr id="34" name="文本框 76"/>
            <p:cNvSpPr txBox="1"/>
            <p:nvPr/>
          </p:nvSpPr>
          <p:spPr>
            <a:xfrm>
              <a:off x="3079679" y="3708948"/>
              <a:ext cx="916823" cy="39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Japan</a:t>
              </a:r>
            </a:p>
          </p:txBody>
        </p:sp>
        <p:sp>
          <p:nvSpPr>
            <p:cNvPr id="35" name="文本框 77"/>
            <p:cNvSpPr txBox="1"/>
            <p:nvPr/>
          </p:nvSpPr>
          <p:spPr>
            <a:xfrm>
              <a:off x="2043370" y="4182494"/>
              <a:ext cx="916823" cy="39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</a:rPr>
                <a:t>China</a:t>
              </a:r>
            </a:p>
          </p:txBody>
        </p:sp>
        <p:sp>
          <p:nvSpPr>
            <p:cNvPr id="36" name="文本框 78"/>
            <p:cNvSpPr txBox="1"/>
            <p:nvPr/>
          </p:nvSpPr>
          <p:spPr>
            <a:xfrm>
              <a:off x="1392248" y="4628887"/>
              <a:ext cx="1274699" cy="39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Economy</a:t>
              </a:r>
            </a:p>
          </p:txBody>
        </p:sp>
        <p:sp>
          <p:nvSpPr>
            <p:cNvPr id="37" name="文本框 79"/>
            <p:cNvSpPr txBox="1"/>
            <p:nvPr/>
          </p:nvSpPr>
          <p:spPr>
            <a:xfrm>
              <a:off x="1663537" y="5048748"/>
              <a:ext cx="1231622" cy="39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Politics</a:t>
              </a:r>
            </a:p>
          </p:txBody>
        </p:sp>
        <p:sp>
          <p:nvSpPr>
            <p:cNvPr id="38" name="文本框 80"/>
            <p:cNvSpPr txBox="1"/>
            <p:nvPr/>
          </p:nvSpPr>
          <p:spPr>
            <a:xfrm>
              <a:off x="1663537" y="5521619"/>
              <a:ext cx="1210710" cy="390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Sports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36" y="4170455"/>
            <a:ext cx="5181600" cy="955358"/>
          </a:xfrm>
          <a:prstGeom prst="rect">
            <a:avLst/>
          </a:prstGeom>
        </p:spPr>
      </p:pic>
      <p:sp>
        <p:nvSpPr>
          <p:cNvPr id="40" name="矩形 5"/>
          <p:cNvSpPr/>
          <p:nvPr/>
        </p:nvSpPr>
        <p:spPr>
          <a:xfrm>
            <a:off x="2699536" y="4475255"/>
            <a:ext cx="533400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045202" y="5084856"/>
            <a:ext cx="16534" cy="26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09337" y="5325124"/>
            <a:ext cx="204735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Sibling</a:t>
            </a:r>
            <a:r>
              <a:rPr lang="zh-CN" altLang="en-US" dirty="0">
                <a:latin typeface="Helvetica Light"/>
                <a:cs typeface="Helvetica Light"/>
              </a:rPr>
              <a:t> </a:t>
            </a:r>
            <a:r>
              <a:rPr lang="en-US" altLang="zh-CN" dirty="0">
                <a:latin typeface="Helvetica Light"/>
                <a:cs typeface="Helvetica Light"/>
              </a:rPr>
              <a:t>relevance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43" name="矩形 5"/>
          <p:cNvSpPr/>
          <p:nvPr/>
        </p:nvSpPr>
        <p:spPr>
          <a:xfrm>
            <a:off x="3309136" y="4475255"/>
            <a:ext cx="2286000" cy="609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851936" y="4856256"/>
            <a:ext cx="16534" cy="26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013736" y="5084856"/>
            <a:ext cx="135325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Smoothing</a:t>
            </a:r>
          </a:p>
        </p:txBody>
      </p:sp>
    </p:spTree>
    <p:extLst>
      <p:ext uri="{BB962C8B-B14F-4D97-AF65-F5344CB8AC3E}">
        <p14:creationId xmlns:p14="http://schemas.microsoft.com/office/powerpoint/2010/main" val="185087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676"/>
            <a:ext cx="12191999" cy="761008"/>
          </a:xfrm>
        </p:spPr>
        <p:txBody>
          <a:bodyPr>
            <a:normAutofit/>
          </a:bodyPr>
          <a:lstStyle/>
          <a:p>
            <a:pPr fontAlgn="base"/>
            <a:r>
              <a:rPr lang="en-US" altLang="zh-CN" sz="4000" b="1" dirty="0" smtClean="0">
                <a:ea typeface="Helvetica" charset="0"/>
                <a:cs typeface="Helvetica" charset="0"/>
              </a:rPr>
              <a:t>How to Design </a:t>
            </a:r>
            <a:r>
              <a:rPr lang="en-US" sz="4000" b="1" dirty="0">
                <a:ea typeface="Helvetica" charset="0"/>
                <a:cs typeface="Helvetica" charset="0"/>
              </a:rPr>
              <a:t>Relevance</a:t>
            </a:r>
            <a:r>
              <a:rPr lang="zh-CN" altLang="en-US" sz="4000" b="1" dirty="0">
                <a:ea typeface="Helvetica" charset="0"/>
                <a:cs typeface="Helvetica" charset="0"/>
              </a:rPr>
              <a:t> </a:t>
            </a:r>
            <a:r>
              <a:rPr lang="en-US" altLang="zh-CN" sz="4000" b="1" dirty="0" smtClean="0">
                <a:ea typeface="Helvetica" charset="0"/>
                <a:cs typeface="Helvetica" charset="0"/>
              </a:rPr>
              <a:t>Score for a Phrase to a Cell?</a:t>
            </a:r>
            <a:r>
              <a:rPr lang="zh-CN" altLang="en-US" sz="4000" b="1" dirty="0" smtClean="0">
                <a:ea typeface="Helvetica" charset="0"/>
                <a:cs typeface="Helvetica" charset="0"/>
              </a:rPr>
              <a:t> 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1" y="1149284"/>
            <a:ext cx="5525642" cy="5459860"/>
          </a:xfrm>
        </p:spPr>
        <p:txBody>
          <a:bodyPr/>
          <a:lstStyle/>
          <a:p>
            <a:pPr marL="547688">
              <a:spcAft>
                <a:spcPts val="300"/>
              </a:spcAft>
              <a:defRPr/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Normalized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Term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Frequency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Treat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each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cell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a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super</a:t>
            </a:r>
            <a:r>
              <a:rPr lang="zh-CN" altLang="en-US" sz="2400" b="1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Helvetica Light" charset="0"/>
                <a:cs typeface="Helvetica Light" charset="0"/>
              </a:rPr>
              <a:t>document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Apply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b="1" dirty="0">
                <a:ea typeface="Helvetica Light" charset="0"/>
                <a:cs typeface="Helvetica Light" charset="0"/>
              </a:rPr>
              <a:t>BM25</a:t>
            </a:r>
          </a:p>
          <a:p>
            <a:pPr marL="547688">
              <a:spcAft>
                <a:spcPts val="300"/>
              </a:spcAft>
              <a:defRPr/>
            </a:pPr>
            <a:endParaRPr lang="en-US" altLang="zh-CN" sz="2400" i="1" dirty="0">
              <a:ea typeface="Helvetica Light" charset="0"/>
              <a:cs typeface="Helvetica Light" charset="0"/>
            </a:endParaRPr>
          </a:p>
          <a:p>
            <a:pPr marL="85737" indent="0">
              <a:spcAft>
                <a:spcPts val="300"/>
              </a:spcAft>
              <a:buNone/>
              <a:defRPr/>
            </a:pPr>
            <a:endParaRPr lang="en-US" altLang="zh-CN" sz="2400" dirty="0">
              <a:ea typeface="Helvetica Light" charset="0"/>
              <a:cs typeface="Helvetica Light" charset="0"/>
            </a:endParaRPr>
          </a:p>
          <a:p>
            <a:pPr marL="547688">
              <a:spcAft>
                <a:spcPts val="300"/>
              </a:spcAft>
              <a:defRPr/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Normalized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Document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Frequency</a:t>
            </a:r>
          </a:p>
          <a:p>
            <a:pPr marL="779463" lvl="1">
              <a:spcAft>
                <a:spcPts val="300"/>
              </a:spcAft>
              <a:defRPr/>
            </a:pPr>
            <a:endParaRPr lang="en-US" altLang="zh-CN" sz="2400" dirty="0">
              <a:ea typeface="Helvetica Light" charset="0"/>
              <a:cs typeface="Helvetica Light" charset="0"/>
            </a:endParaRPr>
          </a:p>
          <a:p>
            <a:pPr marL="779463" lvl="1">
              <a:spcAft>
                <a:spcPts val="300"/>
              </a:spcAft>
              <a:defRPr/>
            </a:pPr>
            <a:endParaRPr lang="en-US" altLang="zh-CN" sz="2400" dirty="0">
              <a:ea typeface="Helvetica Light" charset="0"/>
              <a:cs typeface="Helvetica Light" charset="0"/>
            </a:endParaRPr>
          </a:p>
          <a:p>
            <a:pPr marL="779463" lvl="1">
              <a:spcAft>
                <a:spcPts val="300"/>
              </a:spcAft>
              <a:defRPr/>
            </a:pPr>
            <a:endParaRPr lang="en-US" altLang="zh-CN" sz="2400" dirty="0">
              <a:ea typeface="Helvetica Light" charset="0"/>
              <a:cs typeface="Helvetica Light" charset="0"/>
            </a:endParaRPr>
          </a:p>
          <a:p>
            <a:pPr marL="547688">
              <a:spcAft>
                <a:spcPts val="300"/>
              </a:spcAft>
              <a:defRPr/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Combine: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endParaRPr lang="en-US" altLang="zh-CN" sz="2400" dirty="0">
              <a:ea typeface="Helvetica Light" charset="0"/>
              <a:cs typeface="Helvetica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12" y="5495046"/>
            <a:ext cx="5613400" cy="62264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31812" y="2356617"/>
            <a:ext cx="6499876" cy="1451522"/>
            <a:chOff x="3276600" y="3352800"/>
            <a:chExt cx="6499876" cy="14515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3352800"/>
              <a:ext cx="5829300" cy="751198"/>
            </a:xfrm>
            <a:prstGeom prst="rect">
              <a:avLst/>
            </a:prstGeom>
          </p:spPr>
        </p:pic>
        <p:sp>
          <p:nvSpPr>
            <p:cNvPr id="7" name="矩形 5"/>
            <p:cNvSpPr/>
            <p:nvPr/>
          </p:nvSpPr>
          <p:spPr>
            <a:xfrm>
              <a:off x="7239000" y="3657600"/>
              <a:ext cx="1143000" cy="5334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7908266" y="4179333"/>
              <a:ext cx="16534" cy="2622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772401" y="4419601"/>
              <a:ext cx="200407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Light"/>
                  <a:cs typeface="Helvetica Light"/>
                </a:rPr>
                <a:t>Balance</a:t>
              </a:r>
              <a:r>
                <a:rPr lang="zh-CN" altLang="en-US" dirty="0">
                  <a:latin typeface="Helvetica Light"/>
                  <a:cs typeface="Helvetica Light"/>
                </a:rPr>
                <a:t> </a:t>
              </a:r>
              <a:r>
                <a:rPr lang="en-US" altLang="zh-CN" dirty="0">
                  <a:latin typeface="Helvetica Light"/>
                  <a:cs typeface="Helvetica Light"/>
                </a:rPr>
                <a:t>cell</a:t>
              </a:r>
              <a:r>
                <a:rPr lang="zh-CN" altLang="en-US" dirty="0">
                  <a:latin typeface="Helvetica Light"/>
                  <a:cs typeface="Helvetica Light"/>
                </a:rPr>
                <a:t> </a:t>
              </a:r>
              <a:r>
                <a:rPr lang="en-US" altLang="zh-CN" dirty="0">
                  <a:latin typeface="Helvetica Light"/>
                  <a:cs typeface="Helvetica Light"/>
                </a:rPr>
                <a:t>size</a:t>
              </a:r>
              <a:endParaRPr lang="en-US" dirty="0">
                <a:latin typeface="Helvetica Light"/>
                <a:cs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131812" y="4129176"/>
            <a:ext cx="6593248" cy="1070522"/>
            <a:chOff x="3657600" y="4876800"/>
            <a:chExt cx="6593248" cy="10705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0" y="4876801"/>
              <a:ext cx="5448300" cy="874419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H="1" flipV="1">
              <a:off x="7467600" y="5334000"/>
              <a:ext cx="288266" cy="2506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620000" y="5562601"/>
              <a:ext cx="263084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Light"/>
                  <a:cs typeface="Helvetica Light"/>
                </a:rPr>
                <a:t>Guarantee</a:t>
              </a:r>
              <a:r>
                <a:rPr lang="zh-CN" altLang="en-US" dirty="0">
                  <a:latin typeface="Helvetica Light"/>
                  <a:cs typeface="Helvetica Light"/>
                </a:rPr>
                <a:t> </a:t>
              </a:r>
              <a:r>
                <a:rPr lang="en-US" altLang="zh-CN" dirty="0">
                  <a:latin typeface="Helvetica Light"/>
                  <a:cs typeface="Helvetica Light"/>
                </a:rPr>
                <a:t>spread</a:t>
              </a:r>
              <a:r>
                <a:rPr lang="zh-CN" altLang="en-US" dirty="0">
                  <a:latin typeface="Helvetica Light"/>
                  <a:cs typeface="Helvetica Light"/>
                </a:rPr>
                <a:t> </a:t>
              </a:r>
              <a:r>
                <a:rPr lang="en-US" altLang="zh-CN" dirty="0">
                  <a:latin typeface="Helvetica Light"/>
                  <a:cs typeface="Helvetica Light"/>
                </a:rPr>
                <a:t>out!</a:t>
              </a:r>
              <a:endParaRPr lang="en-US" dirty="0">
                <a:latin typeface="Helvetica Light"/>
                <a:cs typeface="Helvetica Light"/>
              </a:endParaRPr>
            </a:p>
          </p:txBody>
        </p:sp>
        <p:sp>
          <p:nvSpPr>
            <p:cNvPr id="12" name="矩形 5"/>
            <p:cNvSpPr/>
            <p:nvPr/>
          </p:nvSpPr>
          <p:spPr>
            <a:xfrm>
              <a:off x="6172200" y="4876800"/>
              <a:ext cx="1143000" cy="5334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75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4000" b="1" dirty="0">
                <a:ea typeface="Helvetica" charset="0"/>
                <a:cs typeface="Helvetica" charset="0"/>
              </a:rPr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1" y="1149284"/>
            <a:ext cx="6120066" cy="5459860"/>
          </a:xfrm>
        </p:spPr>
        <p:txBody>
          <a:bodyPr/>
          <a:lstStyle/>
          <a:p>
            <a:r>
              <a:rPr lang="en-US" sz="2000" dirty="0" smtClean="0">
                <a:latin typeface="Helvetica Light"/>
                <a:cs typeface="Helvetica Light"/>
              </a:rPr>
              <a:t>Data</a:t>
            </a:r>
            <a:r>
              <a:rPr lang="en-US" altLang="zh-CN" sz="2000" dirty="0">
                <a:latin typeface="Helvetica Light"/>
                <a:cs typeface="Helvetica Light"/>
              </a:rPr>
              <a:t>:</a:t>
            </a:r>
          </a:p>
          <a:p>
            <a:pPr lvl="1"/>
            <a:r>
              <a:rPr lang="fi-FI" altLang="zh-CN" sz="2000" dirty="0">
                <a:latin typeface="Helvetica Light"/>
                <a:cs typeface="Helvetica Light"/>
              </a:rPr>
              <a:t>4,785,990</a:t>
            </a:r>
            <a:r>
              <a:rPr lang="en-US" altLang="zh-CN" sz="2000" dirty="0">
                <a:latin typeface="Helvetica Light"/>
                <a:cs typeface="Helvetica Light"/>
              </a:rPr>
              <a:t> news articles</a:t>
            </a:r>
          </a:p>
          <a:p>
            <a:pPr lvl="1"/>
            <a:r>
              <a:rPr lang="en-US" altLang="zh-CN" sz="2000" dirty="0">
                <a:latin typeface="Helvetica Light"/>
                <a:cs typeface="Helvetica Light"/>
              </a:rPr>
              <a:t>Six dimensions</a:t>
            </a:r>
            <a:endParaRPr lang="en-US" sz="2000" dirty="0">
              <a:latin typeface="Helvetica Light"/>
              <a:cs typeface="Helvetica Light"/>
            </a:endParaRPr>
          </a:p>
          <a:p>
            <a:r>
              <a:rPr lang="en-US" sz="2000" dirty="0" smtClean="0">
                <a:latin typeface="Helvetica Light"/>
                <a:cs typeface="Helvetica Light"/>
              </a:rPr>
              <a:t>Methods</a:t>
            </a:r>
            <a:endParaRPr lang="en-US" sz="2000" dirty="0">
              <a:latin typeface="Helvetica Light"/>
              <a:cs typeface="Helvetica Light"/>
            </a:endParaRPr>
          </a:p>
          <a:p>
            <a:pPr lvl="1"/>
            <a:r>
              <a:rPr lang="en-US" sz="2000" b="1" dirty="0">
                <a:latin typeface="Helvetica Light"/>
                <a:cs typeface="Helvetica Light"/>
              </a:rPr>
              <a:t>MCX</a:t>
            </a:r>
            <a:r>
              <a:rPr lang="en-US" sz="2000" dirty="0">
                <a:latin typeface="Helvetica Light"/>
                <a:cs typeface="Helvetica Light"/>
              </a:rPr>
              <a:t>: based ratio to global background</a:t>
            </a:r>
          </a:p>
          <a:p>
            <a:pPr lvl="1"/>
            <a:r>
              <a:rPr lang="en-US" sz="2000" b="1" dirty="0" err="1">
                <a:latin typeface="Helvetica Light"/>
                <a:cs typeface="Helvetica Light"/>
              </a:rPr>
              <a:t>SegPhrase</a:t>
            </a:r>
            <a:r>
              <a:rPr lang="en-US" sz="2000" dirty="0">
                <a:latin typeface="Helvetica Light"/>
                <a:cs typeface="Helvetica Light"/>
              </a:rPr>
              <a:t>: Using only integrity score</a:t>
            </a:r>
          </a:p>
          <a:p>
            <a:pPr lvl="1"/>
            <a:r>
              <a:rPr lang="en-US" sz="2000" b="1" dirty="0" err="1">
                <a:latin typeface="Helvetica Light"/>
                <a:cs typeface="Helvetica Light"/>
              </a:rPr>
              <a:t>MCX+Seg</a:t>
            </a:r>
            <a:r>
              <a:rPr lang="en-US" sz="2000" dirty="0">
                <a:latin typeface="Helvetica Light"/>
                <a:cs typeface="Helvetica Light"/>
              </a:rPr>
              <a:t>: </a:t>
            </a:r>
            <a:r>
              <a:rPr lang="en-US" sz="2000" dirty="0" err="1">
                <a:latin typeface="Helvetica Light"/>
                <a:cs typeface="Helvetica Light"/>
              </a:rPr>
              <a:t>SegPhrase</a:t>
            </a:r>
            <a:r>
              <a:rPr lang="en-US" sz="2000" dirty="0">
                <a:latin typeface="Helvetica Light"/>
                <a:cs typeface="Helvetica Light"/>
              </a:rPr>
              <a:t> + MCX</a:t>
            </a:r>
          </a:p>
          <a:p>
            <a:pPr lvl="1"/>
            <a:r>
              <a:rPr lang="en-US" sz="2000" b="1" dirty="0">
                <a:latin typeface="Helvetica Light"/>
                <a:cs typeface="Helvetica Light"/>
              </a:rPr>
              <a:t>TF-IDF</a:t>
            </a:r>
            <a:r>
              <a:rPr lang="en-US" sz="2000" dirty="0">
                <a:latin typeface="Helvetica Light"/>
                <a:cs typeface="Helvetica Light"/>
              </a:rPr>
              <a:t>: Distinctness by IDF, Popularity by TF</a:t>
            </a:r>
          </a:p>
          <a:p>
            <a:pPr lvl="1"/>
            <a:r>
              <a:rPr lang="en-US" altLang="zh-CN" sz="2000" b="1" dirty="0">
                <a:latin typeface="Helvetica Light"/>
                <a:cs typeface="Helvetica Light"/>
              </a:rPr>
              <a:t>RP (No INT)</a:t>
            </a:r>
            <a:r>
              <a:rPr lang="en-US" altLang="zh-CN" sz="2000" dirty="0">
                <a:latin typeface="Helvetica Light"/>
                <a:cs typeface="Helvetica Light"/>
              </a:rPr>
              <a:t>: ablation without integrity</a:t>
            </a:r>
          </a:p>
          <a:p>
            <a:pPr lvl="1"/>
            <a:r>
              <a:rPr lang="en-US" altLang="zh-CN" sz="2000" b="1" dirty="0">
                <a:latin typeface="Helvetica Light"/>
                <a:cs typeface="Helvetica Light"/>
              </a:rPr>
              <a:t>RP (No POP)</a:t>
            </a:r>
            <a:r>
              <a:rPr lang="en-US" altLang="zh-CN" sz="2000" dirty="0">
                <a:latin typeface="Helvetica Light"/>
                <a:cs typeface="Helvetica Light"/>
              </a:rPr>
              <a:t>: ablation without popularity</a:t>
            </a:r>
          </a:p>
          <a:p>
            <a:pPr lvl="1"/>
            <a:r>
              <a:rPr lang="en-US" altLang="zh-CN" sz="2000" b="1" dirty="0">
                <a:latin typeface="Helvetica Light"/>
                <a:cs typeface="Helvetica Light"/>
              </a:rPr>
              <a:t>RP (No DIS)</a:t>
            </a:r>
            <a:r>
              <a:rPr lang="en-US" altLang="zh-CN" sz="2000" dirty="0">
                <a:latin typeface="Helvetica Light"/>
                <a:cs typeface="Helvetica Light"/>
              </a:rPr>
              <a:t>: ablation without distinctness</a:t>
            </a:r>
          </a:p>
          <a:p>
            <a:pPr lvl="1"/>
            <a:r>
              <a:rPr lang="en-US" altLang="zh-CN" sz="2000" dirty="0">
                <a:latin typeface="Helvetica Light"/>
                <a:cs typeface="Helvetica Light"/>
              </a:rPr>
              <a:t>RP: our proposed method</a:t>
            </a:r>
          </a:p>
        </p:txBody>
      </p:sp>
      <p:sp>
        <p:nvSpPr>
          <p:cNvPr id="4" name="Rectangle 3"/>
          <p:cNvSpPr/>
          <p:nvPr/>
        </p:nvSpPr>
        <p:spPr>
          <a:xfrm>
            <a:off x="8519712" y="3674903"/>
            <a:ext cx="167225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fontAlgn="base"/>
            <a:r>
              <a:rPr lang="en-US" sz="1800" b="1" dirty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Effectiveness</a:t>
            </a:r>
          </a:p>
        </p:txBody>
      </p:sp>
      <p:pic>
        <p:nvPicPr>
          <p:cNvPr id="5" name="Picture 4" descr="Screen Shot 2017-01-23 at 9.17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24" y="1149284"/>
            <a:ext cx="4910124" cy="2521586"/>
          </a:xfrm>
          <a:prstGeom prst="rect">
            <a:avLst/>
          </a:prstGeom>
        </p:spPr>
      </p:pic>
      <p:pic>
        <p:nvPicPr>
          <p:cNvPr id="6" name="Picture 5" descr="Screen Shot 2017-01-23 at 9.1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77" y="4195398"/>
            <a:ext cx="4847690" cy="20582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18484" y="6347652"/>
            <a:ext cx="127470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fontAlgn="base"/>
            <a:r>
              <a:rPr lang="en-US" sz="1800" b="1" dirty="0" smtClean="0">
                <a:solidFill>
                  <a:srgbClr val="555555"/>
                </a:solidFill>
                <a:latin typeface="Helvetica" charset="0"/>
                <a:ea typeface="Helvetica" charset="0"/>
                <a:cs typeface="Helvetica" charset="0"/>
              </a:rPr>
              <a:t>Efficiency</a:t>
            </a:r>
            <a:endParaRPr lang="en-US" sz="1800" b="1" dirty="0">
              <a:solidFill>
                <a:srgbClr val="555555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78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4000" b="1" dirty="0" smtClean="0">
                <a:ea typeface="Helvetica" charset="0"/>
                <a:cs typeface="Helvetica" charset="0"/>
              </a:rPr>
              <a:t>Effectiveness of </a:t>
            </a:r>
            <a:r>
              <a:rPr lang="en-US" sz="4000" b="1" dirty="0" err="1" smtClean="0">
                <a:ea typeface="Helvetica" charset="0"/>
                <a:cs typeface="Helvetica" charset="0"/>
              </a:rPr>
              <a:t>CaseOLAP</a:t>
            </a:r>
            <a:r>
              <a:rPr lang="en-US" sz="4000" b="1" dirty="0" smtClean="0">
                <a:ea typeface="Helvetica" charset="0"/>
                <a:cs typeface="Helvetica" charset="0"/>
              </a:rPr>
              <a:t> on Real-World Datasets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pic>
        <p:nvPicPr>
          <p:cNvPr id="4" name="Screen Shot 2016-03-03 at 1.00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143" y="1128735"/>
            <a:ext cx="10385040" cy="29912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457984" y="1230265"/>
            <a:ext cx="3692776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Distinct phrases on 2016 news data</a:t>
            </a:r>
            <a:endParaRPr lang="en-US" dirty="0"/>
          </a:p>
        </p:txBody>
      </p:sp>
      <p:pic>
        <p:nvPicPr>
          <p:cNvPr id="7" name="Picture 6" descr="Screen Shot 2017-01-23 at 10.32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0" y="4717551"/>
            <a:ext cx="12269128" cy="17962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975" y="4332830"/>
            <a:ext cx="10530858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PubMed Abstracts:  Distinct relationships between subcategories of cardiovascular diseases and proteins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la_heat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53" y="3706053"/>
            <a:ext cx="3472804" cy="3151947"/>
          </a:xfrm>
          <a:prstGeom prst="rect">
            <a:avLst/>
          </a:prstGeom>
        </p:spPr>
      </p:pic>
      <p:pic>
        <p:nvPicPr>
          <p:cNvPr id="4" name="Picture 3" descr="Screen Shot 2017-01-23 at 2.54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66" y="1293123"/>
            <a:ext cx="6288134" cy="16130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 smtClean="0">
                <a:solidFill>
                  <a:srgbClr val="555555"/>
                </a:solidFill>
                <a:ea typeface="Helvetica" charset="0"/>
                <a:cs typeface="Helvetica" charset="0"/>
              </a:rPr>
              <a:t>More on Real</a:t>
            </a:r>
            <a:r>
              <a:rPr lang="en-US" altLang="zh-CN" sz="4000" b="1" dirty="0" smtClean="0">
                <a:solidFill>
                  <a:srgbClr val="555555"/>
                </a:solidFill>
                <a:ea typeface="Helvetica" charset="0"/>
                <a:cs typeface="Helvetica" charset="0"/>
              </a:rPr>
              <a:t>-World</a:t>
            </a:r>
            <a:r>
              <a:rPr lang="zh-CN" altLang="en-US" sz="4000" b="1" dirty="0" smtClean="0">
                <a:solidFill>
                  <a:srgbClr val="555555"/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4000" b="1" dirty="0" smtClean="0">
                <a:solidFill>
                  <a:srgbClr val="555555"/>
                </a:solidFill>
                <a:ea typeface="Helvetica" charset="0"/>
                <a:cs typeface="Helvetica" charset="0"/>
              </a:rPr>
              <a:t>Case Study: </a:t>
            </a:r>
            <a:r>
              <a:rPr lang="en-US" altLang="zh-CN" sz="4000" b="1" dirty="0" err="1" smtClean="0">
                <a:solidFill>
                  <a:srgbClr val="555555"/>
                </a:solidFill>
                <a:ea typeface="Helvetica" charset="0"/>
                <a:cs typeface="Helvetica" charset="0"/>
              </a:rPr>
              <a:t>BioData</a:t>
            </a:r>
            <a:r>
              <a:rPr lang="en-US" altLang="zh-CN" sz="4000" b="1" dirty="0" smtClean="0">
                <a:solidFill>
                  <a:srgbClr val="555555"/>
                </a:solidFill>
                <a:ea typeface="Helvetica" charset="0"/>
                <a:cs typeface="Helvetica" charset="0"/>
              </a:rPr>
              <a:t> Analysis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5668003" cy="2637852"/>
          </a:xfrm>
        </p:spPr>
        <p:txBody>
          <a:bodyPr/>
          <a:lstStyle/>
          <a:p>
            <a:r>
              <a:rPr lang="en-US" altLang="zh-CN" sz="2000" dirty="0" err="1"/>
              <a:t>CASeOLAP</a:t>
            </a:r>
            <a:r>
              <a:rPr lang="zh-CN" altLang="en-US" sz="2000" dirty="0"/>
              <a:t> </a:t>
            </a:r>
            <a:r>
              <a:rPr lang="en-US" altLang="zh-CN" sz="2000" dirty="0"/>
              <a:t>found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top-k representative proteins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Cardiovascular</a:t>
            </a:r>
            <a:r>
              <a:rPr lang="zh-CN" altLang="en-US" sz="2000" dirty="0"/>
              <a:t> </a:t>
            </a:r>
            <a:r>
              <a:rPr lang="en-US" altLang="zh-CN" sz="2000" dirty="0"/>
              <a:t>Disease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altLang="zh-CN" sz="2000" dirty="0"/>
              <a:t>Protein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IHD</a:t>
            </a:r>
            <a:r>
              <a:rPr lang="zh-CN" altLang="en-US" sz="2000" dirty="0"/>
              <a:t> </a:t>
            </a:r>
            <a:r>
              <a:rPr lang="zh-CN" altLang="zh-CN" sz="2000" dirty="0"/>
              <a:t>&amp; </a:t>
            </a:r>
            <a:r>
              <a:rPr lang="en-US" altLang="zh-CN" sz="2000" dirty="0"/>
              <a:t>CVA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pattern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reveal</a:t>
            </a:r>
            <a:r>
              <a:rPr lang="zh-CN" altLang="en-US" sz="2000" dirty="0"/>
              <a:t> </a:t>
            </a:r>
            <a:r>
              <a:rPr lang="en-US" altLang="zh-CN" sz="2000" dirty="0"/>
              <a:t>inflammatory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</a:p>
          <a:p>
            <a:pPr lvl="1"/>
            <a:r>
              <a:rPr lang="en-US" sz="2000" dirty="0" smtClean="0"/>
              <a:t>Amyloid </a:t>
            </a:r>
            <a:r>
              <a:rPr lang="en-US" sz="2000" dirty="0"/>
              <a:t>beta A</a:t>
            </a:r>
            <a:r>
              <a:rPr lang="zh-CN" altLang="zh-CN" sz="2000" dirty="0"/>
              <a:t>4</a:t>
            </a:r>
            <a:r>
              <a:rPr lang="zh-CN" altLang="en-US" sz="2000" dirty="0"/>
              <a:t> </a:t>
            </a:r>
            <a:r>
              <a:rPr lang="en-US" altLang="zh-CN" sz="2000" dirty="0"/>
              <a:t>appears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consistent</a:t>
            </a:r>
            <a:r>
              <a:rPr lang="zh-CN" altLang="en-US" sz="2000" dirty="0"/>
              <a:t> </a:t>
            </a:r>
            <a:r>
              <a:rPr lang="en-US" altLang="zh-CN" sz="2000" dirty="0"/>
              <a:t>over</a:t>
            </a:r>
            <a:r>
              <a:rPr lang="zh-CN" altLang="en-US" sz="2000" dirty="0"/>
              <a:t> </a:t>
            </a:r>
            <a:r>
              <a:rPr lang="zh-CN" altLang="zh-CN" sz="2000" dirty="0"/>
              <a:t>6</a:t>
            </a:r>
            <a:r>
              <a:rPr lang="zh-CN" altLang="en-US" sz="2000" dirty="0"/>
              <a:t> </a:t>
            </a:r>
            <a:r>
              <a:rPr lang="en-US" altLang="zh-CN" sz="2000" dirty="0"/>
              <a:t>groups</a:t>
            </a:r>
          </a:p>
          <a:p>
            <a:pPr lvl="1"/>
            <a:r>
              <a:rPr lang="en-US" sz="2000" dirty="0" smtClean="0"/>
              <a:t>Galactosidase </a:t>
            </a:r>
            <a:r>
              <a:rPr lang="en-US" sz="2000" dirty="0"/>
              <a:t>had a high score of (5.903), suggesting that glycoproteins and lipids are highly relevant </a:t>
            </a:r>
          </a:p>
        </p:txBody>
      </p:sp>
      <p:pic>
        <p:nvPicPr>
          <p:cNvPr id="6" name="Picture 5" descr="ucla_re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200" y="2978084"/>
            <a:ext cx="5360800" cy="30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test_scree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39" y="2720852"/>
            <a:ext cx="7261261" cy="4050500"/>
          </a:xfrm>
          <a:prstGeom prst="rect">
            <a:avLst/>
          </a:prstGeom>
        </p:spPr>
      </p:pic>
      <p:pic>
        <p:nvPicPr>
          <p:cNvPr id="5" name="Picture 4" descr="Screen Shot 2017-01-23 at 3.03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0" y="1115739"/>
            <a:ext cx="6363127" cy="2052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4000" b="1" dirty="0" smtClean="0">
                <a:ea typeface="Helvetica" charset="0"/>
                <a:cs typeface="Helvetica" charset="0"/>
              </a:rPr>
              <a:t>More on Real</a:t>
            </a:r>
            <a:r>
              <a:rPr lang="en-US" altLang="zh-CN" sz="4000" b="1" dirty="0" smtClean="0">
                <a:ea typeface="Helvetica" charset="0"/>
                <a:cs typeface="Helvetica" charset="0"/>
              </a:rPr>
              <a:t>-World</a:t>
            </a:r>
            <a:r>
              <a:rPr lang="zh-CN" altLang="en-US" sz="4000" b="1" dirty="0" smtClean="0">
                <a:ea typeface="Helvetica" charset="0"/>
                <a:cs typeface="Helvetica" charset="0"/>
              </a:rPr>
              <a:t> </a:t>
            </a:r>
            <a:r>
              <a:rPr lang="en-US" altLang="zh-CN" sz="4000" b="1" dirty="0" smtClean="0">
                <a:ea typeface="Helvetica" charset="0"/>
                <a:cs typeface="Helvetica" charset="0"/>
              </a:rPr>
              <a:t>Cases:</a:t>
            </a:r>
            <a:r>
              <a:rPr lang="zh-CN" altLang="en-US" sz="4000" b="1" dirty="0" smtClean="0">
                <a:ea typeface="Helvetica" charset="0"/>
                <a:cs typeface="Helvetica" charset="0"/>
              </a:rPr>
              <a:t> </a:t>
            </a:r>
            <a:r>
              <a:rPr lang="en-US" altLang="zh-CN" sz="4000" b="1" dirty="0">
                <a:ea typeface="Helvetica" charset="0"/>
                <a:cs typeface="Helvetica" charset="0"/>
              </a:rPr>
              <a:t>Protest News</a:t>
            </a:r>
            <a:endParaRPr lang="en-US" sz="4000" b="1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610" y="3892036"/>
            <a:ext cx="3984709" cy="2159443"/>
          </a:xfrm>
        </p:spPr>
        <p:txBody>
          <a:bodyPr/>
          <a:lstStyle/>
          <a:p>
            <a:r>
              <a:rPr kumimoji="1" lang="en-US" altLang="zh-CN" sz="2400" dirty="0" err="1" smtClean="0"/>
              <a:t>CaseOLAP</a:t>
            </a:r>
            <a:r>
              <a:rPr kumimoji="1" lang="en-US" altLang="zh-CN" sz="2400" dirty="0" smtClean="0"/>
              <a:t> helps find top-k representative phrases and helps automatically generate representative video captions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4886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26474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 smtClean="0"/>
              <a:t>Outline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84" y="1151439"/>
            <a:ext cx="11006273" cy="5295249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Learning </a:t>
            </a:r>
            <a:r>
              <a:rPr kumimoji="1" lang="en-US" altLang="zh-CN" dirty="0" err="1" smtClean="0"/>
              <a:t>Embeddings</a:t>
            </a:r>
            <a:r>
              <a:rPr kumimoji="1" lang="en-US" altLang="zh-CN" dirty="0" smtClean="0"/>
              <a:t> in Networks and Text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LINE: </a:t>
            </a:r>
            <a:r>
              <a:rPr kumimoji="1" lang="en-US" altLang="zh-CN" dirty="0"/>
              <a:t>Large-scale Information Network </a:t>
            </a:r>
            <a:r>
              <a:rPr kumimoji="1" lang="en-US" altLang="zh-CN" dirty="0" smtClean="0"/>
              <a:t>Embedding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Biological Relationship Discovery with Network Embedding</a:t>
            </a:r>
            <a:endParaRPr kumimoji="1" lang="en-US" altLang="zh-CN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LAKI: </a:t>
            </a:r>
            <a:r>
              <a:rPr lang="en-US" altLang="zh-CN" dirty="0"/>
              <a:t>Representing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 err="1"/>
              <a:t>Keyphrase</a:t>
            </a:r>
            <a:r>
              <a:rPr lang="zh-CN" altLang="en-US" dirty="0"/>
              <a:t> </a:t>
            </a:r>
            <a:r>
              <a:rPr lang="en-US" altLang="zh-CN" dirty="0" smtClean="0"/>
              <a:t>Inference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MetaPAD</a:t>
            </a:r>
            <a:r>
              <a:rPr kumimoji="1" lang="en-US" altLang="zh-CN" dirty="0" smtClean="0"/>
              <a:t>: </a:t>
            </a:r>
            <a:r>
              <a:rPr lang="en-US" dirty="0"/>
              <a:t>Meta </a:t>
            </a:r>
            <a:r>
              <a:rPr lang="en-US" dirty="0" smtClean="0"/>
              <a:t>Pattern </a:t>
            </a:r>
            <a:r>
              <a:rPr lang="en-US" dirty="0"/>
              <a:t>Discovery from Massive Text Corpora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err="1" smtClean="0"/>
              <a:t>TextCube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EventCube</a:t>
            </a:r>
            <a:r>
              <a:rPr kumimoji="1" lang="en-US" altLang="zh-CN" dirty="0" smtClean="0"/>
              <a:t> and </a:t>
            </a:r>
            <a:r>
              <a:rPr kumimoji="1" lang="en-US" altLang="zh-CN" dirty="0" err="1" smtClean="0"/>
              <a:t>CaseOLAP</a:t>
            </a:r>
            <a:endParaRPr kumimoji="1" lang="en-US" altLang="zh-CN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zh-CN" dirty="0" smtClean="0"/>
              <a:t>Summary</a:t>
            </a:r>
            <a:endParaRPr kumimoji="1" lang="en-US" altLang="zh-CN" dirty="0"/>
          </a:p>
        </p:txBody>
      </p:sp>
      <p:sp>
        <p:nvSpPr>
          <p:cNvPr id="5" name="Striped Right Arrow 4"/>
          <p:cNvSpPr/>
          <p:nvPr/>
        </p:nvSpPr>
        <p:spPr>
          <a:xfrm rot="9241136">
            <a:off x="2848842" y="5961004"/>
            <a:ext cx="453742" cy="406856"/>
          </a:xfrm>
          <a:prstGeom prst="stripedRightArrow">
            <a:avLst/>
          </a:prstGeom>
          <a:solidFill>
            <a:srgbClr val="E4831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0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546538" y="0"/>
            <a:ext cx="11098924" cy="1143000"/>
          </a:xfrm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KL Divergence: Comparing Two Probability Distributions 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537" y="1143000"/>
            <a:ext cx="10951779" cy="54102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400"/>
              </a:spcBef>
              <a:defRPr/>
            </a:pPr>
            <a:r>
              <a:rPr lang="en-US" sz="2400" i="1" dirty="0"/>
              <a:t>The </a:t>
            </a:r>
            <a:r>
              <a:rPr lang="en-US" sz="2400" i="1" dirty="0" err="1"/>
              <a:t>Kullback-Leibler</a:t>
            </a:r>
            <a:r>
              <a:rPr lang="en-US" sz="2400" i="1" dirty="0"/>
              <a:t> (KL) divergence: </a:t>
            </a:r>
            <a:r>
              <a:rPr lang="en-US" sz="2400" dirty="0"/>
              <a:t> Measure the difference between two probability distributions over the same variable </a:t>
            </a:r>
            <a:r>
              <a:rPr lang="en-US" sz="2400" i="1" dirty="0"/>
              <a:t>x</a:t>
            </a:r>
            <a:endParaRPr lang="en-US" sz="2400" dirty="0"/>
          </a:p>
          <a:p>
            <a:pPr lvl="1" indent="-342900">
              <a:spcBef>
                <a:spcPts val="400"/>
              </a:spcBef>
              <a:defRPr/>
            </a:pPr>
            <a:r>
              <a:rPr lang="en-US" sz="2400" dirty="0"/>
              <a:t>From information theory, closely related to </a:t>
            </a:r>
            <a:r>
              <a:rPr lang="en-US" sz="2400" i="1" dirty="0"/>
              <a:t>relative entropy</a:t>
            </a:r>
            <a:r>
              <a:rPr lang="en-US" sz="2400" dirty="0"/>
              <a:t>, </a:t>
            </a:r>
            <a:r>
              <a:rPr lang="en-US" sz="2400" i="1" dirty="0"/>
              <a:t>information divergence</a:t>
            </a:r>
            <a:r>
              <a:rPr lang="en-US" sz="2400" dirty="0"/>
              <a:t>, and </a:t>
            </a:r>
            <a:r>
              <a:rPr lang="en-US" sz="2400" i="1" dirty="0"/>
              <a:t>information for discrimination</a:t>
            </a:r>
          </a:p>
          <a:p>
            <a:pPr>
              <a:spcBef>
                <a:spcPts val="400"/>
              </a:spcBef>
              <a:defRPr/>
            </a:pPr>
            <a:r>
              <a:rPr lang="en-US" sz="2400" i="1" dirty="0"/>
              <a:t>D</a:t>
            </a:r>
            <a:r>
              <a:rPr lang="en-US" sz="2400" i="1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/>
              <a:t>||</a:t>
            </a:r>
            <a:r>
              <a:rPr lang="en-US" sz="2400" i="1" dirty="0"/>
              <a:t> 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)):  divergence of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measuring the information lost when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is used to approximate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  <a:p>
            <a:pPr lvl="1">
              <a:spcBef>
                <a:spcPts val="400"/>
              </a:spcBef>
              <a:defRPr/>
            </a:pPr>
            <a:r>
              <a:rPr lang="en-US" sz="2400" dirty="0"/>
              <a:t>Discrete form:</a:t>
            </a:r>
          </a:p>
          <a:p>
            <a:pPr lvl="1">
              <a:spcBef>
                <a:spcPts val="400"/>
              </a:spcBef>
              <a:defRPr/>
            </a:pPr>
            <a:endParaRPr lang="en-US" sz="2400" dirty="0"/>
          </a:p>
          <a:p>
            <a:pPr>
              <a:spcBef>
                <a:spcPts val="400"/>
              </a:spcBef>
              <a:defRPr/>
            </a:pPr>
            <a:r>
              <a:rPr lang="en-US" sz="2400" dirty="0"/>
              <a:t>The KL divergence measures the expected number of extra bits required to code samples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(“true” distribution) when using a code based on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which represents a theory, model, description, or approximation of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  <a:p>
            <a:pPr>
              <a:spcBef>
                <a:spcPts val="400"/>
              </a:spcBef>
              <a:defRPr/>
            </a:pPr>
            <a:r>
              <a:rPr lang="en-US" sz="2400" dirty="0"/>
              <a:t>Its continuous form:</a:t>
            </a:r>
          </a:p>
          <a:p>
            <a:pPr eaLnBrk="1" hangingPunct="1">
              <a:spcBef>
                <a:spcPts val="400"/>
              </a:spcBef>
              <a:defRPr/>
            </a:pPr>
            <a:endParaRPr lang="en-US" sz="2400" dirty="0"/>
          </a:p>
          <a:p>
            <a:pPr eaLnBrk="1" hangingPunct="1">
              <a:spcBef>
                <a:spcPts val="400"/>
              </a:spcBef>
              <a:defRPr/>
            </a:pPr>
            <a:r>
              <a:rPr lang="en-US" sz="2400" dirty="0" smtClean="0"/>
              <a:t>Not </a:t>
            </a:r>
            <a:r>
              <a:rPr lang="en-US" sz="2400" dirty="0"/>
              <a:t>a distance measure, not a metric: asymmetric, not satisfy triangular inequality</a:t>
            </a:r>
          </a:p>
        </p:txBody>
      </p:sp>
      <p:pic>
        <p:nvPicPr>
          <p:cNvPr id="686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350" y="3496469"/>
            <a:ext cx="3962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194" y="5575739"/>
            <a:ext cx="4938713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75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smtClean="0"/>
              <a:t>Summary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4598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kumimoji="1" lang="en-US" altLang="zh-CN" sz="2400" dirty="0" smtClean="0"/>
              <a:t>A promising integrated approach for text analysis</a:t>
            </a:r>
          </a:p>
          <a:p>
            <a:pPr lvl="1">
              <a:spcAft>
                <a:spcPts val="600"/>
              </a:spcAft>
            </a:pPr>
            <a:r>
              <a:rPr kumimoji="1" lang="en-US" altLang="zh-CN" sz="2400" dirty="0" smtClean="0"/>
              <a:t>Text mining + embedding + information network analysis</a:t>
            </a:r>
            <a:endParaRPr kumimoji="1" lang="en-US" altLang="zh-CN" sz="2400" dirty="0"/>
          </a:p>
          <a:p>
            <a:pPr>
              <a:spcAft>
                <a:spcPts val="600"/>
              </a:spcAft>
            </a:pPr>
            <a:r>
              <a:rPr kumimoji="1" lang="en-US" altLang="zh-CN" sz="2400" dirty="0" smtClean="0"/>
              <a:t>Embedding for text analysis</a:t>
            </a:r>
          </a:p>
          <a:p>
            <a:pPr lvl="1">
              <a:spcAft>
                <a:spcPts val="600"/>
              </a:spcAft>
            </a:pPr>
            <a:r>
              <a:rPr kumimoji="1" lang="en-US" altLang="zh-CN" sz="2400" dirty="0" smtClean="0"/>
              <a:t>LINE + PTE + information network approach (e.g., meta path-guided analysis)</a:t>
            </a:r>
            <a:endParaRPr kumimoji="1" lang="en-US" altLang="zh-CN" sz="2400" dirty="0"/>
          </a:p>
          <a:p>
            <a:pPr>
              <a:spcAft>
                <a:spcPts val="600"/>
              </a:spcAft>
            </a:pPr>
            <a:r>
              <a:rPr kumimoji="1" lang="en-US" altLang="zh-CN" sz="2400" dirty="0" smtClean="0"/>
              <a:t>Representing documented by in-depth semantic analysis </a:t>
            </a:r>
            <a:endParaRPr kumimoji="1" lang="en-US" altLang="zh-CN" sz="2400" dirty="0"/>
          </a:p>
          <a:p>
            <a:pPr lvl="1">
              <a:spcAft>
                <a:spcPts val="600"/>
              </a:spcAft>
            </a:pPr>
            <a:r>
              <a:rPr kumimoji="1" lang="en-US" altLang="zh-CN" sz="2400" dirty="0" smtClean="0"/>
              <a:t>LAKI and beyond</a:t>
            </a:r>
            <a:endParaRPr kumimoji="1" lang="en-US" altLang="zh-CN" sz="2400" dirty="0"/>
          </a:p>
          <a:p>
            <a:pPr>
              <a:spcAft>
                <a:spcPts val="600"/>
              </a:spcAft>
            </a:pPr>
            <a:r>
              <a:rPr kumimoji="1" lang="en-US" altLang="zh-CN" sz="2400" dirty="0" err="1" smtClean="0"/>
              <a:t>MetaPAD</a:t>
            </a:r>
            <a:r>
              <a:rPr kumimoji="1" lang="en-US" altLang="zh-CN" sz="2400" dirty="0" smtClean="0"/>
              <a:t>: </a:t>
            </a:r>
            <a:r>
              <a:rPr lang="en-US" sz="2400" dirty="0"/>
              <a:t>Meta Pattern Discovery from Massive Text Corpora</a:t>
            </a:r>
            <a:endParaRPr kumimoji="1" lang="en-US" altLang="zh-CN" sz="2400" dirty="0"/>
          </a:p>
          <a:p>
            <a:pPr lvl="1">
              <a:spcAft>
                <a:spcPts val="600"/>
              </a:spcAft>
            </a:pPr>
            <a:r>
              <a:rPr kumimoji="1" lang="en-US" altLang="zh-CN" sz="2400" dirty="0" smtClean="0"/>
              <a:t>Facilitate information extraction from massive text using meta-patterns</a:t>
            </a:r>
          </a:p>
          <a:p>
            <a:pPr>
              <a:spcAft>
                <a:spcPts val="600"/>
              </a:spcAft>
            </a:pPr>
            <a:r>
              <a:rPr kumimoji="1" lang="en-US" altLang="zh-CN" sz="2400" dirty="0" err="1" smtClean="0"/>
              <a:t>CaseOLAP</a:t>
            </a:r>
            <a:r>
              <a:rPr kumimoji="1" lang="en-US" altLang="zh-CN" sz="2400" dirty="0" smtClean="0"/>
              <a:t>: Distinctive analysis of documents in multi-dimensional space</a:t>
            </a:r>
          </a:p>
          <a:p>
            <a:pPr>
              <a:spcAft>
                <a:spcPts val="600"/>
              </a:spcAft>
            </a:pPr>
            <a:r>
              <a:rPr kumimoji="1" lang="en-US" altLang="zh-CN" sz="2400" dirty="0" smtClean="0"/>
              <a:t>Many more to be studied</a:t>
            </a:r>
          </a:p>
        </p:txBody>
      </p:sp>
    </p:spTree>
    <p:extLst>
      <p:ext uri="{BB962C8B-B14F-4D97-AF65-F5344CB8AC3E}">
        <p14:creationId xmlns:p14="http://schemas.microsoft.com/office/powerpoint/2010/main" val="31320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958" y="1167829"/>
            <a:ext cx="11161990" cy="5384800"/>
          </a:xfrm>
        </p:spPr>
        <p:txBody>
          <a:bodyPr/>
          <a:lstStyle/>
          <a:p>
            <a:r>
              <a:rPr lang="en-US" sz="2400" dirty="0" err="1"/>
              <a:t>JianTang</a:t>
            </a:r>
            <a:r>
              <a:rPr lang="en-US" sz="2400" dirty="0"/>
              <a:t>, </a:t>
            </a:r>
            <a:r>
              <a:rPr lang="en-US" sz="2400" dirty="0" err="1"/>
              <a:t>Meng</a:t>
            </a:r>
            <a:r>
              <a:rPr lang="en-US" sz="2400" dirty="0"/>
              <a:t> Qu, </a:t>
            </a:r>
            <a:r>
              <a:rPr lang="en-US" sz="2400" dirty="0" err="1"/>
              <a:t>Mingzhe</a:t>
            </a:r>
            <a:r>
              <a:rPr lang="en-US" sz="2400" dirty="0"/>
              <a:t> Wang, Ming Zhang, Jun Yan, and </a:t>
            </a:r>
            <a:r>
              <a:rPr lang="en-US" sz="2400" dirty="0" err="1"/>
              <a:t>Qiaozhu</a:t>
            </a:r>
            <a:r>
              <a:rPr lang="en-US" sz="2400" dirty="0"/>
              <a:t> </a:t>
            </a:r>
            <a:r>
              <a:rPr lang="en-US" sz="2400" dirty="0" smtClean="0"/>
              <a:t>Mei, “LINE</a:t>
            </a:r>
            <a:r>
              <a:rPr lang="en-US" sz="2400" dirty="0"/>
              <a:t>: Large-scale information network </a:t>
            </a:r>
            <a:r>
              <a:rPr lang="en-US" sz="2400" dirty="0" smtClean="0"/>
              <a:t>embedding”, WWW'15</a:t>
            </a:r>
            <a:endParaRPr lang="en-US" sz="2400" dirty="0"/>
          </a:p>
          <a:p>
            <a:r>
              <a:rPr lang="en-US" sz="2400" dirty="0" err="1"/>
              <a:t>JianTang</a:t>
            </a:r>
            <a:r>
              <a:rPr lang="en-US" sz="2400" dirty="0"/>
              <a:t>, </a:t>
            </a:r>
            <a:r>
              <a:rPr lang="en-US" sz="2400" dirty="0" err="1"/>
              <a:t>Meng</a:t>
            </a:r>
            <a:r>
              <a:rPr lang="en-US" sz="2400" dirty="0"/>
              <a:t> Qu, and </a:t>
            </a:r>
            <a:r>
              <a:rPr lang="en-US" sz="2400" dirty="0" err="1"/>
              <a:t>Qiaozhu</a:t>
            </a:r>
            <a:r>
              <a:rPr lang="en-US" sz="2400" dirty="0"/>
              <a:t> </a:t>
            </a:r>
            <a:r>
              <a:rPr lang="en-US" sz="2400" dirty="0" smtClean="0"/>
              <a:t>Mei, “PTE</a:t>
            </a:r>
            <a:r>
              <a:rPr lang="en-US" sz="2400" dirty="0"/>
              <a:t>: Predictive text embedding through large-scale heterogeneous text </a:t>
            </a:r>
            <a:r>
              <a:rPr lang="en-US" sz="2400" dirty="0" smtClean="0"/>
              <a:t>networks”,</a:t>
            </a:r>
            <a:r>
              <a:rPr lang="en-US" sz="2400" dirty="0"/>
              <a:t>  </a:t>
            </a:r>
            <a:r>
              <a:rPr lang="en-US" sz="2400" dirty="0" smtClean="0"/>
              <a:t>KDD'15</a:t>
            </a:r>
          </a:p>
          <a:p>
            <a:r>
              <a:rPr lang="en-US" sz="2400" dirty="0" err="1" smtClean="0"/>
              <a:t>Jialu</a:t>
            </a:r>
            <a:r>
              <a:rPr lang="en-US" sz="2400" dirty="0" smtClean="0"/>
              <a:t> </a:t>
            </a:r>
            <a:r>
              <a:rPr lang="en-US" sz="2400" dirty="0"/>
              <a:t>Liu, Xiang Ren, </a:t>
            </a:r>
            <a:r>
              <a:rPr lang="en-US" sz="2400" dirty="0" err="1"/>
              <a:t>Jingbo</a:t>
            </a:r>
            <a:r>
              <a:rPr lang="en-US" sz="2400" dirty="0"/>
              <a:t> Shang, Taylor Cassidy, Clare Voss and Jiawei Han, </a:t>
            </a:r>
            <a:r>
              <a:rPr lang="en-US" sz="2400" dirty="0" smtClean="0"/>
              <a:t>“Representing </a:t>
            </a:r>
            <a:r>
              <a:rPr lang="en-US" sz="2400" dirty="0"/>
              <a:t>Documents via Latent </a:t>
            </a:r>
            <a:r>
              <a:rPr lang="en-US" sz="2400" dirty="0" err="1"/>
              <a:t>Keyphrase</a:t>
            </a:r>
            <a:r>
              <a:rPr lang="en-US" sz="2400" dirty="0"/>
              <a:t> </a:t>
            </a:r>
            <a:r>
              <a:rPr lang="en-US" sz="2400" dirty="0" smtClean="0"/>
              <a:t>Inference”, WWW'16</a:t>
            </a:r>
          </a:p>
          <a:p>
            <a:r>
              <a:rPr lang="en-US" sz="2400" dirty="0" err="1" smtClean="0"/>
              <a:t>Meng</a:t>
            </a:r>
            <a:r>
              <a:rPr lang="en-US" sz="2400" dirty="0" smtClean="0"/>
              <a:t> Jiang, </a:t>
            </a:r>
            <a:r>
              <a:rPr lang="en-US" sz="2400" dirty="0" err="1"/>
              <a:t>Jingbo</a:t>
            </a:r>
            <a:r>
              <a:rPr lang="en-US" sz="2400" dirty="0"/>
              <a:t> </a:t>
            </a:r>
            <a:r>
              <a:rPr lang="en-US" sz="2400" dirty="0" smtClean="0"/>
              <a:t>Shang, </a:t>
            </a:r>
            <a:r>
              <a:rPr lang="en-US" sz="2400" dirty="0"/>
              <a:t>Taylor </a:t>
            </a:r>
            <a:r>
              <a:rPr lang="en-US" sz="2400" dirty="0" smtClean="0"/>
              <a:t>Cassidy, </a:t>
            </a:r>
            <a:r>
              <a:rPr lang="en-US" sz="2400" dirty="0"/>
              <a:t>Xiang </a:t>
            </a:r>
            <a:r>
              <a:rPr lang="en-US" sz="2400" dirty="0" smtClean="0"/>
              <a:t>Ren,</a:t>
            </a:r>
            <a:r>
              <a:rPr lang="en-US" sz="2400" dirty="0"/>
              <a:t> </a:t>
            </a:r>
            <a:r>
              <a:rPr lang="en-US" sz="2400" dirty="0" smtClean="0"/>
              <a:t>Lance </a:t>
            </a:r>
            <a:r>
              <a:rPr lang="en-US" sz="2400" dirty="0"/>
              <a:t>M. </a:t>
            </a:r>
            <a:r>
              <a:rPr lang="en-US" sz="2400" dirty="0" smtClean="0"/>
              <a:t>Kaplan, </a:t>
            </a:r>
            <a:r>
              <a:rPr lang="en-US" sz="2400" dirty="0"/>
              <a:t>Timothy P. </a:t>
            </a:r>
            <a:r>
              <a:rPr lang="en-US" sz="2400" dirty="0" err="1" smtClean="0"/>
              <a:t>Hanratty</a:t>
            </a:r>
            <a:r>
              <a:rPr lang="en-US" sz="2400" dirty="0" smtClean="0"/>
              <a:t>, and Jiawei Han, “</a:t>
            </a:r>
            <a:r>
              <a:rPr lang="en-US" sz="2400" dirty="0" err="1" smtClean="0"/>
              <a:t>MetaPAD</a:t>
            </a:r>
            <a:r>
              <a:rPr lang="en-US" sz="2400" dirty="0"/>
              <a:t>: Meta </a:t>
            </a:r>
            <a:r>
              <a:rPr lang="en-US" sz="2400" dirty="0" err="1"/>
              <a:t>Pa.ern</a:t>
            </a:r>
            <a:r>
              <a:rPr lang="en-US" sz="2400" dirty="0"/>
              <a:t> Discovery from Massive Text </a:t>
            </a:r>
            <a:r>
              <a:rPr lang="en-US" sz="2400" dirty="0" smtClean="0"/>
              <a:t>Corpora”, submitted for publication, 2017</a:t>
            </a:r>
          </a:p>
          <a:p>
            <a:r>
              <a:rPr lang="en-US" sz="2400" dirty="0" err="1"/>
              <a:t>Alon</a:t>
            </a:r>
            <a:r>
              <a:rPr lang="en-US" sz="2400" dirty="0"/>
              <a:t> Halevy, Natalya </a:t>
            </a:r>
            <a:r>
              <a:rPr lang="en-US" sz="2400" dirty="0" err="1"/>
              <a:t>Noy</a:t>
            </a:r>
            <a:r>
              <a:rPr lang="en-US" sz="2400" dirty="0"/>
              <a:t>, </a:t>
            </a:r>
            <a:r>
              <a:rPr lang="en-US" sz="2400" dirty="0" err="1"/>
              <a:t>Sunita</a:t>
            </a:r>
            <a:r>
              <a:rPr lang="en-US" sz="2400" dirty="0"/>
              <a:t> </a:t>
            </a:r>
            <a:r>
              <a:rPr lang="en-US" sz="2400" dirty="0" err="1"/>
              <a:t>Sarawagi</a:t>
            </a:r>
            <a:r>
              <a:rPr lang="en-US" sz="2400" dirty="0"/>
              <a:t>, Steven </a:t>
            </a:r>
            <a:r>
              <a:rPr lang="en-US" sz="2400" dirty="0" err="1"/>
              <a:t>Euijong</a:t>
            </a:r>
            <a:r>
              <a:rPr lang="en-US" sz="2400" dirty="0"/>
              <a:t> Whang, and </a:t>
            </a:r>
            <a:r>
              <a:rPr lang="en-US" sz="2400" dirty="0" smtClean="0"/>
              <a:t>Xiao Yu, “Discovering </a:t>
            </a:r>
            <a:r>
              <a:rPr lang="en-US" sz="2400" dirty="0"/>
              <a:t>structure in the universe of </a:t>
            </a:r>
            <a:r>
              <a:rPr lang="en-US" sz="2400" dirty="0" err="1"/>
              <a:t>a.ribute</a:t>
            </a:r>
            <a:r>
              <a:rPr lang="en-US" sz="2400" dirty="0"/>
              <a:t> </a:t>
            </a:r>
            <a:r>
              <a:rPr lang="en-US" sz="2400" dirty="0" smtClean="0"/>
              <a:t>names”, WWW’16</a:t>
            </a:r>
            <a:endParaRPr lang="en-US" sz="2400" dirty="0"/>
          </a:p>
          <a:p>
            <a:r>
              <a:rPr lang="en-US" sz="2400" dirty="0" err="1"/>
              <a:t>Fangbo</a:t>
            </a:r>
            <a:r>
              <a:rPr lang="en-US" sz="2400" dirty="0"/>
              <a:t> Tao, </a:t>
            </a:r>
            <a:r>
              <a:rPr lang="en-US" sz="2400" dirty="0" err="1"/>
              <a:t>Honglei</a:t>
            </a:r>
            <a:r>
              <a:rPr lang="en-US" sz="2400" dirty="0"/>
              <a:t> Zhuang, Chi Wang Yu, Qi Wang, Taylor Cassidy, Lance Kaplan, Clare Voss, Jiawei Han, </a:t>
            </a:r>
            <a:r>
              <a:rPr lang="en-US" sz="2400" dirty="0" smtClean="0"/>
              <a:t>“Multi-Dimensional</a:t>
            </a:r>
            <a:r>
              <a:rPr lang="en-US" sz="2400" dirty="0"/>
              <a:t>, Phrase-Based Summarization in Text Cubes", Data Eng. Bulletin 39(3), Sept. </a:t>
            </a:r>
            <a:r>
              <a:rPr lang="en-US" sz="2400" dirty="0" smtClean="0"/>
              <a:t>2016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0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PTE: Predictive Text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459860"/>
          </a:xfrm>
        </p:spPr>
        <p:txBody>
          <a:bodyPr/>
          <a:lstStyle/>
          <a:p>
            <a:r>
              <a:rPr kumimoji="1" lang="en-US" altLang="zh-CN" sz="2400" dirty="0" smtClean="0"/>
              <a:t> Text Representation</a:t>
            </a:r>
          </a:p>
          <a:p>
            <a:pPr lvl="1"/>
            <a:r>
              <a:rPr kumimoji="1" lang="en-US" altLang="zh-CN" sz="2400" dirty="0"/>
              <a:t>Learning meaningful text representations is important for various machine learning tasks</a:t>
            </a:r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/>
          </a:p>
          <a:p>
            <a:pPr marL="200021" lvl="1" indent="0">
              <a:buNone/>
            </a:pPr>
            <a:endParaRPr kumimoji="1" lang="en-US" altLang="zh-CN" sz="2400" dirty="0"/>
          </a:p>
          <a:p>
            <a:pPr lvl="1"/>
            <a:r>
              <a:rPr kumimoji="1" lang="en-US" altLang="zh-CN" sz="2400" dirty="0"/>
              <a:t>Bag of </a:t>
            </a:r>
            <a:r>
              <a:rPr kumimoji="1" lang="en-US" altLang="zh-CN" sz="2400" dirty="0" smtClean="0"/>
              <a:t>words:</a:t>
            </a:r>
          </a:p>
          <a:p>
            <a:pPr lvl="2"/>
            <a:r>
              <a:rPr kumimoji="1" lang="en-US" altLang="zh-CN" sz="2400" dirty="0" smtClean="0"/>
              <a:t>Sparsity</a:t>
            </a:r>
          </a:p>
          <a:p>
            <a:pPr lvl="2"/>
            <a:r>
              <a:rPr kumimoji="1" lang="en-US" altLang="zh-CN" sz="2400" dirty="0" smtClean="0"/>
              <a:t>Ignore </a:t>
            </a:r>
            <a:r>
              <a:rPr kumimoji="1" lang="en-US" altLang="zh-CN" sz="2400" dirty="0"/>
              <a:t>the relatedness between different words</a:t>
            </a:r>
          </a:p>
          <a:p>
            <a:endParaRPr kumimoji="1" lang="en-US" altLang="zh-CN" sz="2400" dirty="0" smtClean="0"/>
          </a:p>
          <a:p>
            <a:endParaRPr kumimoji="1"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114" y="2127988"/>
            <a:ext cx="1601179" cy="19573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771" y="2127989"/>
            <a:ext cx="2011363" cy="2011363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396133" y="2747908"/>
            <a:ext cx="457200" cy="72866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 sz="1800">
              <a:solidFill>
                <a:prstClr val="white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7928072" y="2769338"/>
            <a:ext cx="457200" cy="72866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 sz="180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96069" y="2533504"/>
            <a:ext cx="242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zh-CN" sz="2400" dirty="0">
                <a:solidFill>
                  <a:prstClr val="black"/>
                </a:solidFill>
              </a:rPr>
              <a:t>Text Classification</a:t>
            </a:r>
          </a:p>
          <a:p>
            <a:pPr algn="ctr" defTabSz="914400"/>
            <a:r>
              <a:rPr kumimoji="1" lang="en-US" altLang="zh-CN" sz="2400" dirty="0">
                <a:solidFill>
                  <a:prstClr val="black"/>
                </a:solidFill>
              </a:rPr>
              <a:t>Text Clustering</a:t>
            </a:r>
          </a:p>
          <a:p>
            <a:pPr algn="ctr" defTabSz="914400"/>
            <a:r>
              <a:rPr kumimoji="1" lang="en-US" altLang="zh-CN" sz="2400" dirty="0">
                <a:solidFill>
                  <a:prstClr val="black"/>
                </a:solidFill>
              </a:rPr>
              <a:t>Retrieval</a:t>
            </a:r>
            <a:endParaRPr kumimoji="1" lang="zh-CN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2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908" y="510092"/>
            <a:ext cx="3319967" cy="2188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9281287" cy="73890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Recent </a:t>
            </a:r>
            <a:r>
              <a:rPr kumimoji="1" lang="en-US" altLang="zh-CN" sz="4000" b="1" dirty="0" smtClean="0"/>
              <a:t>Studies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874" y="1122650"/>
            <a:ext cx="11006273" cy="2890056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kumimoji="1" lang="en-US" altLang="zh-CN" sz="2400" b="1" dirty="0" smtClean="0"/>
              <a:t>Distributed Representations</a:t>
            </a:r>
          </a:p>
          <a:p>
            <a:pPr lvl="3">
              <a:spcBef>
                <a:spcPts val="300"/>
              </a:spcBef>
            </a:pPr>
            <a:r>
              <a:rPr kumimoji="1" lang="en-US" altLang="zh-CN" sz="2400" dirty="0" smtClean="0"/>
              <a:t>Embed </a:t>
            </a:r>
            <a:r>
              <a:rPr kumimoji="1" lang="en-US" altLang="zh-CN" sz="2400" dirty="0"/>
              <a:t>text into a low-dimensional </a:t>
            </a:r>
            <a:r>
              <a:rPr kumimoji="1" lang="en-US" altLang="zh-CN" sz="2400" dirty="0" smtClean="0"/>
              <a:t>space</a:t>
            </a:r>
          </a:p>
          <a:p>
            <a:pPr lvl="3">
              <a:spcBef>
                <a:spcPts val="300"/>
              </a:spcBef>
            </a:pPr>
            <a:r>
              <a:rPr kumimoji="1" lang="en-US" altLang="zh-CN" sz="2400" dirty="0" smtClean="0"/>
              <a:t>Word2vec</a:t>
            </a:r>
            <a:r>
              <a:rPr kumimoji="1" lang="en-US" altLang="zh-CN" sz="2400" dirty="0"/>
              <a:t>, Paragraph Vector</a:t>
            </a:r>
          </a:p>
          <a:p>
            <a:pPr lvl="1">
              <a:spcBef>
                <a:spcPts val="300"/>
              </a:spcBef>
            </a:pPr>
            <a:r>
              <a:rPr kumimoji="1" lang="en-US" altLang="zh-CN" sz="2400" dirty="0" smtClean="0"/>
              <a:t>Strength:</a:t>
            </a:r>
          </a:p>
          <a:p>
            <a:pPr lvl="3">
              <a:spcBef>
                <a:spcPts val="300"/>
              </a:spcBef>
            </a:pPr>
            <a:r>
              <a:rPr kumimoji="1" lang="en-US" altLang="zh-CN" sz="2400" dirty="0" smtClean="0"/>
              <a:t>Low-dimensional vectors; similar </a:t>
            </a:r>
            <a:r>
              <a:rPr kumimoji="1" lang="en-US" altLang="zh-CN" sz="2400" dirty="0"/>
              <a:t>texts have similar </a:t>
            </a:r>
            <a:r>
              <a:rPr kumimoji="1" lang="en-US" altLang="zh-CN" sz="2400" dirty="0" smtClean="0"/>
              <a:t>vectors; efficient</a:t>
            </a:r>
            <a:endParaRPr kumimoji="1" lang="en-US" altLang="zh-CN" sz="2400" dirty="0"/>
          </a:p>
          <a:p>
            <a:pPr lvl="1">
              <a:spcBef>
                <a:spcPts val="300"/>
              </a:spcBef>
            </a:pPr>
            <a:r>
              <a:rPr kumimoji="1" lang="en-US" altLang="zh-CN" sz="2400" dirty="0" smtClean="0"/>
              <a:t>Weakness:</a:t>
            </a:r>
          </a:p>
          <a:p>
            <a:pPr lvl="3">
              <a:spcBef>
                <a:spcPts val="300"/>
              </a:spcBef>
            </a:pPr>
            <a:r>
              <a:rPr kumimoji="1" lang="en-US" altLang="zh-CN" sz="2400" dirty="0" smtClean="0"/>
              <a:t>Totally unsupervised; Can’t </a:t>
            </a:r>
            <a:r>
              <a:rPr kumimoji="1" lang="en-US" altLang="zh-CN" sz="2400" dirty="0"/>
              <a:t>guide the training</a:t>
            </a:r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87" y="4300219"/>
            <a:ext cx="4814888" cy="200942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22146" y="3987967"/>
            <a:ext cx="7132752" cy="289005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kumimoji="1" lang="en-US" altLang="zh-CN" sz="2400" b="1" dirty="0" smtClean="0"/>
              <a:t>Convolutional </a:t>
            </a:r>
            <a:r>
              <a:rPr kumimoji="1" lang="en-US" altLang="zh-CN" sz="2400" b="1" dirty="0"/>
              <a:t>Neural </a:t>
            </a:r>
            <a:r>
              <a:rPr kumimoji="1" lang="en-US" altLang="zh-CN" sz="2400" b="1" dirty="0" smtClean="0"/>
              <a:t>Network</a:t>
            </a:r>
          </a:p>
          <a:p>
            <a:pPr lvl="2">
              <a:spcBef>
                <a:spcPts val="300"/>
              </a:spcBef>
            </a:pPr>
            <a:r>
              <a:rPr kumimoji="1" lang="en-US" altLang="zh-CN" sz="2400" dirty="0" smtClean="0"/>
              <a:t>Used </a:t>
            </a:r>
            <a:r>
              <a:rPr kumimoji="1" lang="en-US" altLang="zh-CN" sz="2400" dirty="0"/>
              <a:t>for text </a:t>
            </a:r>
            <a:r>
              <a:rPr kumimoji="1" lang="en-US" altLang="zh-CN" sz="2400" dirty="0" smtClean="0"/>
              <a:t>classification</a:t>
            </a:r>
          </a:p>
          <a:p>
            <a:pPr lvl="2">
              <a:spcBef>
                <a:spcPts val="300"/>
              </a:spcBef>
            </a:pPr>
            <a:r>
              <a:rPr kumimoji="1" lang="en-US" altLang="zh-CN" sz="2400" dirty="0" smtClean="0"/>
              <a:t>The </a:t>
            </a:r>
            <a:r>
              <a:rPr kumimoji="1" lang="en-US" altLang="zh-CN" sz="2400" dirty="0"/>
              <a:t>hidden layer can be used for text representation</a:t>
            </a:r>
          </a:p>
          <a:p>
            <a:pPr lvl="1">
              <a:spcBef>
                <a:spcPts val="300"/>
              </a:spcBef>
            </a:pPr>
            <a:r>
              <a:rPr kumimoji="1" lang="en-US" altLang="zh-CN" sz="2400" dirty="0" smtClean="0"/>
              <a:t>Strength: High </a:t>
            </a:r>
            <a:r>
              <a:rPr kumimoji="1" lang="en-US" altLang="zh-CN" sz="2400" dirty="0"/>
              <a:t>accuracy</a:t>
            </a:r>
          </a:p>
          <a:p>
            <a:pPr lvl="1">
              <a:spcBef>
                <a:spcPts val="300"/>
              </a:spcBef>
            </a:pPr>
            <a:r>
              <a:rPr kumimoji="1" lang="en-US" altLang="zh-CN" sz="2400" dirty="0" smtClean="0"/>
              <a:t>Weakness: Totally supervised;</a:t>
            </a:r>
          </a:p>
          <a:p>
            <a:pPr lvl="3">
              <a:spcBef>
                <a:spcPts val="300"/>
              </a:spcBef>
            </a:pPr>
            <a:r>
              <a:rPr kumimoji="1" lang="en-US" altLang="zh-CN" sz="2400" dirty="0" smtClean="0"/>
              <a:t>Slow </a:t>
            </a:r>
            <a:r>
              <a:rPr kumimoji="1" lang="en-US" altLang="zh-CN" sz="2400" dirty="0"/>
              <a:t>to </a:t>
            </a:r>
            <a:r>
              <a:rPr kumimoji="1" lang="en-US" altLang="zh-CN" sz="2400" dirty="0" smtClean="0"/>
              <a:t>train; Training </a:t>
            </a:r>
            <a:r>
              <a:rPr kumimoji="1" lang="en-US" altLang="zh-CN" sz="2400" dirty="0"/>
              <a:t>is very tricky</a:t>
            </a:r>
          </a:p>
        </p:txBody>
      </p:sp>
    </p:spTree>
    <p:extLst>
      <p:ext uri="{BB962C8B-B14F-4D97-AF65-F5344CB8AC3E}">
        <p14:creationId xmlns:p14="http://schemas.microsoft.com/office/powerpoint/2010/main" val="176644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Effective Text Representations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34705" cy="5615500"/>
          </a:xfrm>
        </p:spPr>
        <p:txBody>
          <a:bodyPr/>
          <a:lstStyle/>
          <a:p>
            <a:r>
              <a:rPr kumimoji="1" lang="en-US" altLang="zh-CN" sz="2400" dirty="0" smtClean="0"/>
              <a:t>Desired Features for Effective Text Representation</a:t>
            </a:r>
          </a:p>
          <a:p>
            <a:pPr lvl="1"/>
            <a:r>
              <a:rPr kumimoji="1" lang="en-US" altLang="zh-CN" sz="2400" dirty="0" smtClean="0"/>
              <a:t>Semi-supervised</a:t>
            </a:r>
          </a:p>
          <a:p>
            <a:pPr lvl="2"/>
            <a:r>
              <a:rPr kumimoji="1" lang="en-US" altLang="zh-CN" sz="2400" dirty="0" smtClean="0"/>
              <a:t>Use </a:t>
            </a:r>
            <a:r>
              <a:rPr kumimoji="1" lang="en-US" altLang="zh-CN" sz="2400" dirty="0"/>
              <a:t>labeled data to guide the training and boost the </a:t>
            </a:r>
            <a:r>
              <a:rPr kumimoji="1" lang="en-US" altLang="zh-CN" sz="2400" dirty="0" smtClean="0"/>
              <a:t>performance</a:t>
            </a:r>
          </a:p>
          <a:p>
            <a:pPr lvl="2"/>
            <a:r>
              <a:rPr kumimoji="1" lang="en-US" altLang="zh-CN" sz="2400" dirty="0" smtClean="0"/>
              <a:t>Learn </a:t>
            </a:r>
            <a:r>
              <a:rPr kumimoji="1" lang="en-US" altLang="zh-CN" sz="2400" dirty="0"/>
              <a:t>from massive unlabeled text </a:t>
            </a:r>
            <a:r>
              <a:rPr kumimoji="1" lang="en-US" altLang="zh-CN" sz="2400" dirty="0" smtClean="0"/>
              <a:t>data</a:t>
            </a:r>
            <a:endParaRPr kumimoji="1" lang="en-US" altLang="zh-CN" sz="2400" dirty="0"/>
          </a:p>
          <a:p>
            <a:pPr lvl="1"/>
            <a:r>
              <a:rPr kumimoji="1" lang="en-US" altLang="zh-CN" sz="2400" dirty="0"/>
              <a:t>Low-dimensional vector </a:t>
            </a:r>
            <a:r>
              <a:rPr kumimoji="1" lang="en-US" altLang="zh-CN" sz="2400" dirty="0" smtClean="0"/>
              <a:t>representations &amp; Efficient</a:t>
            </a:r>
          </a:p>
          <a:p>
            <a:r>
              <a:rPr kumimoji="1" lang="en-US" altLang="zh-CN" sz="2400" dirty="0" smtClean="0"/>
              <a:t>How to realize such an effective representation?</a:t>
            </a:r>
          </a:p>
          <a:p>
            <a:pPr lvl="1"/>
            <a:r>
              <a:rPr kumimoji="1" lang="en-US" altLang="zh-CN" sz="2400" dirty="0"/>
              <a:t>A prerequisite of learning good text representations is to train effective word </a:t>
            </a:r>
            <a:r>
              <a:rPr kumimoji="1" lang="en-US" altLang="zh-CN" sz="2400" dirty="0" smtClean="0"/>
              <a:t>representations</a:t>
            </a:r>
          </a:p>
          <a:p>
            <a:pPr lvl="2"/>
            <a:r>
              <a:rPr kumimoji="1" lang="en-US" altLang="zh-CN" sz="2400" dirty="0" smtClean="0"/>
              <a:t>Texts </a:t>
            </a:r>
            <a:r>
              <a:rPr kumimoji="1" lang="en-US" altLang="zh-CN" sz="2400" dirty="0"/>
              <a:t>consist of </a:t>
            </a:r>
            <a:r>
              <a:rPr kumimoji="1" lang="en-US" altLang="zh-CN" sz="2400" dirty="0" smtClean="0"/>
              <a:t>words: To </a:t>
            </a:r>
            <a:r>
              <a:rPr kumimoji="1" lang="en-US" altLang="zh-CN" sz="2400" dirty="0"/>
              <a:t>understand a text, we should first know the words </a:t>
            </a:r>
            <a:r>
              <a:rPr kumimoji="1" lang="en-US" altLang="zh-CN" sz="2400" dirty="0" smtClean="0"/>
              <a:t>well</a:t>
            </a:r>
            <a:endParaRPr kumimoji="1" lang="en-US" altLang="zh-CN" sz="2400" dirty="0"/>
          </a:p>
          <a:p>
            <a:pPr lvl="1"/>
            <a:r>
              <a:rPr kumimoji="1" lang="en-US" altLang="zh-CN" sz="2400" dirty="0"/>
              <a:t>Learn effective word </a:t>
            </a:r>
            <a:r>
              <a:rPr kumimoji="1" lang="en-US" altLang="zh-CN" sz="2400" dirty="0" smtClean="0"/>
              <a:t>representations</a:t>
            </a:r>
          </a:p>
          <a:p>
            <a:pPr lvl="2"/>
            <a:r>
              <a:rPr kumimoji="1" lang="en-US" altLang="zh-CN" sz="2400" dirty="0" smtClean="0"/>
              <a:t>Distributional Hypothesis</a:t>
            </a:r>
          </a:p>
          <a:p>
            <a:pPr lvl="3"/>
            <a:r>
              <a:rPr kumimoji="1" lang="en-US" altLang="zh-CN" sz="2400" dirty="0" smtClean="0"/>
              <a:t>words </a:t>
            </a:r>
            <a:r>
              <a:rPr kumimoji="1" lang="en-US" altLang="zh-CN" sz="2400" dirty="0"/>
              <a:t>that occur in the same contexts tend to have similar </a:t>
            </a:r>
            <a:r>
              <a:rPr kumimoji="1" lang="en-US" altLang="zh-CN" sz="2400" dirty="0" smtClean="0"/>
              <a:t>meanings</a:t>
            </a:r>
          </a:p>
          <a:p>
            <a:pPr lvl="2"/>
            <a:r>
              <a:rPr kumimoji="1" lang="en-US" altLang="zh-CN" sz="2400" dirty="0" smtClean="0"/>
              <a:t>Use </a:t>
            </a:r>
            <a:r>
              <a:rPr kumimoji="1" lang="en-US" altLang="zh-CN" sz="2400" dirty="0"/>
              <a:t>multiple contexts to train word representations</a:t>
            </a:r>
            <a:endParaRPr kumimoji="1" lang="zh-CN" altLang="en-US" sz="2400" dirty="0"/>
          </a:p>
          <a:p>
            <a:pPr lvl="1"/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6976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smtClean="0"/>
              <a:t>The PTE </a:t>
            </a:r>
            <a:r>
              <a:rPr kumimoji="1" lang="en-US" altLang="zh-CN" sz="4000" b="1" dirty="0"/>
              <a:t>Method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2241986"/>
          </a:xfrm>
        </p:spPr>
        <p:txBody>
          <a:bodyPr/>
          <a:lstStyle/>
          <a:p>
            <a:r>
              <a:rPr kumimoji="1" lang="en-US" altLang="zh-CN" sz="2400" dirty="0" smtClean="0"/>
              <a:t>Three </a:t>
            </a:r>
            <a:r>
              <a:rPr kumimoji="1" lang="en-US" altLang="zh-CN" sz="2400" dirty="0"/>
              <a:t>different </a:t>
            </a:r>
            <a:r>
              <a:rPr kumimoji="1" lang="en-US" altLang="zh-CN" sz="2400" dirty="0" smtClean="0"/>
              <a:t>contexts:</a:t>
            </a:r>
          </a:p>
          <a:p>
            <a:pPr lvl="1"/>
            <a:r>
              <a:rPr kumimoji="1" lang="en-US" altLang="zh-CN" sz="2400" dirty="0" smtClean="0"/>
              <a:t>Unsupervised</a:t>
            </a:r>
            <a:r>
              <a:rPr kumimoji="1" lang="en-US" altLang="zh-CN" sz="2400" dirty="0"/>
              <a:t>: word </a:t>
            </a:r>
            <a:r>
              <a:rPr kumimoji="1" lang="en-US" altLang="zh-CN" sz="2400" dirty="0" smtClean="0"/>
              <a:t>document</a:t>
            </a:r>
          </a:p>
          <a:p>
            <a:pPr lvl="1"/>
            <a:r>
              <a:rPr kumimoji="1" lang="en-US" altLang="zh-CN" sz="2400" dirty="0" smtClean="0"/>
              <a:t>Supervised</a:t>
            </a:r>
            <a:r>
              <a:rPr kumimoji="1" lang="en-US" altLang="zh-CN" sz="2400" dirty="0"/>
              <a:t>: label</a:t>
            </a:r>
          </a:p>
          <a:p>
            <a:r>
              <a:rPr kumimoji="1" lang="en-US" altLang="zh-CN" sz="2400" dirty="0"/>
              <a:t>Use Heterogeneous Information Networks to represent the co-occurrence relationship between words and contexts 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08" y="3318842"/>
            <a:ext cx="11459578" cy="325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8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4388"/>
            <a:ext cx="12191999" cy="8424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Learn Word Embedding from </a:t>
            </a:r>
            <a:r>
              <a:rPr kumimoji="1" lang="en-US" altLang="zh-CN" sz="4000" b="1" dirty="0" smtClean="0"/>
              <a:t>Hetero. Info. Networks</a:t>
            </a:r>
            <a:endParaRPr lang="en-US" altLang="en-US" sz="40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410" y="1142057"/>
                <a:ext cx="8025174" cy="1833613"/>
              </a:xfrm>
            </p:spPr>
            <p:txBody>
              <a:bodyPr/>
              <a:lstStyle/>
              <a:p>
                <a:r>
                  <a:rPr kumimoji="1" lang="en-US" altLang="zh-CN" sz="2400" dirty="0" smtClean="0"/>
                  <a:t>For </a:t>
                </a:r>
                <a:r>
                  <a:rPr kumimoji="1" lang="en-US" altLang="zh-CN" sz="2400" dirty="0"/>
                  <a:t>a single context</a:t>
                </a:r>
                <a:r>
                  <a:rPr kumimoji="1" lang="en-US" altLang="zh-CN" sz="2400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𝑤𝑐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</m:e>
                    </m:nary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)+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𝐾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400" dirty="0"/>
              </a:p>
              <a:p>
                <a:r>
                  <a:rPr kumimoji="1" lang="en-US" altLang="zh-CN" sz="2400" dirty="0"/>
                  <a:t>For all three contexts</a:t>
                </a:r>
                <a:r>
                  <a:rPr kumimoji="1" lang="en-US" altLang="zh-CN" sz="2400" dirty="0" smtClean="0"/>
                  <a:t>:</a:t>
                </a:r>
                <a:endParaRPr kumimoji="1" lang="en-US" altLang="zh-CN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𝑝𝑡𝑒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𝑤𝑜𝑟𝑑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𝑑𝑜𝑐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𝑙𝑎𝑏𝑒𝑙</m:t>
                        </m:r>
                      </m:sub>
                    </m:sSub>
                  </m:oMath>
                </a14:m>
                <a:endParaRPr kumimoji="1" lang="en-US" altLang="zh-CN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410" y="1142057"/>
                <a:ext cx="8025174" cy="1833613"/>
              </a:xfrm>
              <a:blipFill rotWithShape="0">
                <a:blip r:embed="rId2"/>
                <a:stretch>
                  <a:fillRect l="-532" t="-2658" b="-3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0" y="3471458"/>
            <a:ext cx="5212964" cy="33110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205" y="3319742"/>
            <a:ext cx="5234460" cy="3462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52025" y="2809033"/>
            <a:ext cx="3372333" cy="461665"/>
          </a:xfrm>
          <a:prstGeom prst="rect">
            <a:avLst/>
          </a:prstGeom>
          <a:solidFill>
            <a:srgbClr val="F0CDBC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Pre-training + </a:t>
            </a:r>
            <a:r>
              <a:rPr kumimoji="1" lang="en-US" altLang="zh-CN" sz="2400" dirty="0" smtClean="0"/>
              <a:t>Fine-tuning</a:t>
            </a:r>
            <a:endParaRPr kumimoji="1" lang="en-US" altLang="zh-C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796467" y="3011457"/>
            <a:ext cx="1988598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Joint </a:t>
            </a:r>
            <a:r>
              <a:rPr kumimoji="1" lang="en-US" altLang="zh-CN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89961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Infer Text Embedding</a:t>
            </a:r>
            <a:endParaRPr lang="en-US" altLang="en-US" sz="40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410" y="1149284"/>
                <a:ext cx="11006273" cy="5459860"/>
              </a:xfrm>
            </p:spPr>
            <p:txBody>
              <a:bodyPr/>
              <a:lstStyle/>
              <a:p>
                <a:r>
                  <a:rPr kumimoji="1" lang="en-US" altLang="zh-CN" sz="2400" dirty="0" smtClean="0"/>
                  <a:t>Taking </a:t>
                </a:r>
                <a:r>
                  <a:rPr kumimoji="1" lang="en-US" altLang="zh-CN" sz="2400" dirty="0"/>
                  <a:t>average of word </a:t>
                </a:r>
                <a:r>
                  <a:rPr kumimoji="1" lang="en-US" altLang="zh-CN" sz="2400" dirty="0" smtClean="0"/>
                  <a:t>embedding</a:t>
                </a:r>
              </a:p>
              <a:p>
                <a:pPr lvl="1"/>
                <a:r>
                  <a:rPr kumimoji="1" lang="en-US" altLang="zh-CN" sz="2400" dirty="0" smtClean="0"/>
                  <a:t>For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charset="0"/>
                      </a:rPr>
                      <m:t>𝑑</m:t>
                    </m:r>
                    <m:r>
                      <a:rPr kumimoji="1" lang="en-US" altLang="zh-CN" sz="24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…,</m:t>
                            </m:r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kumimoji="1" lang="en-US" altLang="zh-CN" sz="2400" i="1">
                        <a:latin typeface="Cambria Math" charset="0"/>
                      </a:rPr>
                      <m:t>        </m:t>
                    </m:r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𝑑</m:t>
                        </m:r>
                      </m:e>
                    </m:acc>
                    <m:r>
                      <a:rPr kumimoji="1" lang="en-US" altLang="zh-CN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400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sz="2400" i="1">
                            <a:latin typeface="Cambria Math" charset="0"/>
                          </a:rPr>
                          <m:t>𝑘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400" i="1">
                            <a:latin typeface="Cambria Math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⃗"/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kumimoji="1" lang="en-US" altLang="zh-CN" sz="2400" dirty="0" smtClean="0"/>
              </a:p>
              <a:p>
                <a:pPr lvl="1"/>
                <a:r>
                  <a:rPr kumimoji="1" lang="en-US" altLang="zh-CN" sz="2400" dirty="0" smtClean="0"/>
                  <a:t>Ignore </a:t>
                </a:r>
                <a:r>
                  <a:rPr kumimoji="1" lang="en-US" altLang="zh-CN" sz="2400" dirty="0"/>
                  <a:t>word </a:t>
                </a:r>
                <a:r>
                  <a:rPr kumimoji="1" lang="en-US" altLang="zh-CN" sz="2400" dirty="0" smtClean="0"/>
                  <a:t>order</a:t>
                </a:r>
              </a:p>
              <a:p>
                <a:pPr lvl="1"/>
                <a:r>
                  <a:rPr kumimoji="1" lang="en-US" altLang="zh-CN" sz="2400" dirty="0" smtClean="0"/>
                  <a:t>Efficient </a:t>
                </a:r>
                <a:r>
                  <a:rPr kumimoji="1" lang="en-US" altLang="zh-CN" sz="2400" dirty="0"/>
                  <a:t>and effective in most </a:t>
                </a:r>
                <a:r>
                  <a:rPr kumimoji="1" lang="en-US" altLang="zh-CN" sz="2400" dirty="0" smtClean="0"/>
                  <a:t>cases</a:t>
                </a:r>
                <a:endParaRPr kumimoji="1" lang="en-US" altLang="zh-CN" sz="2400" dirty="0"/>
              </a:p>
              <a:p>
                <a:r>
                  <a:rPr kumimoji="1" lang="en-US" altLang="zh-CN" sz="2400" dirty="0"/>
                  <a:t>Using Recursive NN or Recurrent </a:t>
                </a:r>
                <a:r>
                  <a:rPr kumimoji="1" lang="en-US" altLang="zh-CN" sz="2400" dirty="0" smtClean="0"/>
                  <a:t>NN</a:t>
                </a:r>
              </a:p>
              <a:p>
                <a:pPr lvl="1"/>
                <a:r>
                  <a:rPr kumimoji="1" lang="en-US" altLang="zh-CN" sz="2400" dirty="0" smtClean="0"/>
                  <a:t>Consider </a:t>
                </a:r>
                <a:r>
                  <a:rPr kumimoji="1" lang="en-US" altLang="zh-CN" sz="2400" dirty="0"/>
                  <a:t>word </a:t>
                </a:r>
                <a:r>
                  <a:rPr kumimoji="1" lang="en-US" altLang="zh-CN" sz="2400" dirty="0" smtClean="0"/>
                  <a:t>order</a:t>
                </a:r>
              </a:p>
              <a:p>
                <a:pPr lvl="1"/>
                <a:r>
                  <a:rPr kumimoji="1" lang="en-US" altLang="zh-CN" sz="2400" dirty="0" smtClean="0"/>
                  <a:t>Too </a:t>
                </a:r>
                <a:r>
                  <a:rPr kumimoji="1" lang="en-US" altLang="zh-CN" sz="2400" dirty="0"/>
                  <a:t>slow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410" y="1149284"/>
                <a:ext cx="11006273" cy="5459860"/>
              </a:xfrm>
              <a:blipFill rotWithShape="0">
                <a:blip r:embed="rId2"/>
                <a:stretch>
                  <a:fillRect l="-388" t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3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39" y="1149284"/>
            <a:ext cx="8962066" cy="1688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smtClean="0"/>
              <a:t>Experiments:  Setup and Results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1" y="1149284"/>
            <a:ext cx="9481112" cy="5459860"/>
          </a:xfrm>
        </p:spPr>
        <p:txBody>
          <a:bodyPr/>
          <a:lstStyle/>
          <a:p>
            <a:r>
              <a:rPr kumimoji="1" lang="en-US" altLang="zh-CN" sz="2400" dirty="0" smtClean="0"/>
              <a:t>Datasets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Task: </a:t>
            </a:r>
            <a:endParaRPr kumimoji="1" lang="en-US" altLang="zh-CN" sz="2400" dirty="0" smtClean="0"/>
          </a:p>
          <a:p>
            <a:pPr lvl="1"/>
            <a:r>
              <a:rPr kumimoji="1" lang="en-US" altLang="zh-CN" sz="2400" dirty="0" smtClean="0"/>
              <a:t>Text classification: Metric</a:t>
            </a:r>
            <a:r>
              <a:rPr kumimoji="1" lang="en-US" altLang="zh-CN" sz="2400" dirty="0"/>
              <a:t>: Macro-F1 Micro-F1(accuracy)</a:t>
            </a:r>
          </a:p>
          <a:p>
            <a:r>
              <a:rPr kumimoji="1" lang="en-US" altLang="zh-CN" sz="2400" dirty="0" smtClean="0"/>
              <a:t>Baselines: BOW</a:t>
            </a:r>
            <a:r>
              <a:rPr kumimoji="1" lang="en-US" altLang="zh-CN" sz="2400" dirty="0"/>
              <a:t>, Skip-Gram, PVDM, PVDBOW, </a:t>
            </a:r>
            <a:r>
              <a:rPr kumimoji="1" lang="en-US" altLang="zh-CN" sz="2400" dirty="0" smtClean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18285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LINE:  </a:t>
            </a:r>
            <a:r>
              <a:rPr kumimoji="1"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kumimoji="1" lang="en-US" altLang="zh-CN" sz="40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kumimoji="1"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Order </a:t>
            </a:r>
            <a:r>
              <a:rPr kumimoji="1"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Similarity</a:t>
            </a:r>
            <a:endParaRPr lang="en-US" altLang="en-US" sz="40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410" y="1149284"/>
                <a:ext cx="11006273" cy="5459860"/>
              </a:xfrm>
            </p:spPr>
            <p:txBody>
              <a:bodyPr/>
              <a:lstStyle/>
              <a:p>
                <a:r>
                  <a:rPr kumimoji="1" lang="en-US" altLang="zh-CN" sz="2400" dirty="0" smtClean="0"/>
                  <a:t>2</a:t>
                </a:r>
                <a:r>
                  <a:rPr kumimoji="1" lang="en-US" altLang="zh-CN" sz="2400" baseline="30000" dirty="0" smtClean="0"/>
                  <a:t>nd</a:t>
                </a:r>
                <a:r>
                  <a:rPr kumimoji="1" lang="en-US" altLang="zh-CN" sz="2400" dirty="0" smtClean="0"/>
                  <a:t> order similarity: proximity between two vertices (</a:t>
                </a:r>
                <a:r>
                  <a:rPr kumimoji="1" lang="en-US" altLang="zh-CN" sz="2400" i="1" dirty="0" smtClean="0"/>
                  <a:t>u</a:t>
                </a:r>
                <a:r>
                  <a:rPr kumimoji="1" lang="en-US" altLang="zh-CN" sz="2400" dirty="0" smtClean="0"/>
                  <a:t>, </a:t>
                </a:r>
                <a:r>
                  <a:rPr kumimoji="1" lang="en-US" altLang="zh-CN" sz="2400" i="1" dirty="0" smtClean="0"/>
                  <a:t>v</a:t>
                </a:r>
                <a:r>
                  <a:rPr kumimoji="1" lang="en-US" altLang="zh-CN" sz="2400" dirty="0" smtClean="0"/>
                  <a:t>) is the similarity between their neighborhood network structures</a:t>
                </a:r>
              </a:p>
              <a:p>
                <a:r>
                  <a:rPr kumimoji="1" lang="en-US" altLang="zh-CN" sz="2400" dirty="0" smtClean="0"/>
                  <a:t>Each </a:t>
                </a:r>
                <a:r>
                  <a:rPr kumimoji="1" lang="en-US" altLang="zh-CN" sz="2400" dirty="0"/>
                  <a:t>vertex is treated as a specific </a:t>
                </a:r>
                <a:r>
                  <a:rPr kumimoji="1" lang="en-US" altLang="zh-CN" sz="2400" dirty="0" smtClean="0"/>
                  <a:t>context, and</a:t>
                </a:r>
                <a:r>
                  <a:rPr kumimoji="1" lang="en-US" altLang="zh-CN" sz="2400" dirty="0"/>
                  <a:t> </a:t>
                </a:r>
                <a:r>
                  <a:rPr kumimoji="1" lang="en-US" altLang="zh-CN" sz="2400" dirty="0" smtClean="0"/>
                  <a:t>vertices </a:t>
                </a:r>
                <a:r>
                  <a:rPr kumimoji="1" lang="en-US" altLang="zh-CN" sz="2400" dirty="0"/>
                  <a:t>with similar distributions over the contexts are assumed to be similar</a:t>
                </a:r>
              </a:p>
              <a:p>
                <a:r>
                  <a:rPr kumimoji="1" lang="en-US" altLang="zh-CN" sz="2400" dirty="0"/>
                  <a:t>Introduce two vectors for each </a:t>
                </a:r>
                <a:r>
                  <a:rPr kumimoji="1" lang="en-US" altLang="zh-CN" sz="2400" dirty="0" smtClean="0"/>
                  <a:t>vertex</a:t>
                </a:r>
              </a:p>
              <a:p>
                <a:pPr lvl="1"/>
                <a:r>
                  <a:rPr kumimoji="1" lang="en-US" altLang="zh-CN" sz="2400" dirty="0" smtClean="0"/>
                  <a:t>Embedding </a:t>
                </a:r>
                <a:r>
                  <a:rPr kumimoji="1" lang="en-US" altLang="zh-CN" sz="2400" dirty="0"/>
                  <a:t>vector: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1" lang="en-US" altLang="zh-CN" sz="2400" dirty="0" smtClean="0"/>
                  <a:t>, and context </a:t>
                </a:r>
                <a:r>
                  <a:rPr kumimoji="1" lang="en-US" altLang="zh-CN" sz="2400" dirty="0"/>
                  <a:t>vector: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zh-CN" sz="2400" dirty="0"/>
              </a:p>
              <a:p>
                <a:r>
                  <a:rPr kumimoji="1" lang="en-US" altLang="zh-CN" sz="2400" dirty="0" smtClean="0"/>
                  <a:t>The </a:t>
                </a:r>
                <a:r>
                  <a:rPr kumimoji="1" lang="en-US" altLang="zh-CN" sz="2400" i="1" dirty="0" smtClean="0"/>
                  <a:t>probability of “context” </a:t>
                </a:r>
                <a:r>
                  <a:rPr kumimoji="1" lang="en-US" altLang="zh-CN" sz="2400" i="1" dirty="0" err="1" smtClean="0"/>
                  <a:t>v</a:t>
                </a:r>
                <a:r>
                  <a:rPr kumimoji="1" lang="en-US" altLang="zh-CN" sz="2400" i="1" baseline="-25000" dirty="0" err="1" smtClean="0"/>
                  <a:t>j</a:t>
                </a:r>
                <a:r>
                  <a:rPr kumimoji="1" lang="en-US" altLang="zh-CN" sz="2400" dirty="0" smtClean="0"/>
                  <a:t> generated by vertex </a:t>
                </a:r>
                <a:r>
                  <a:rPr kumimoji="1" lang="en-US" altLang="zh-CN" sz="2400" i="1" dirty="0" smtClean="0"/>
                  <a:t>v</a:t>
                </a:r>
                <a:r>
                  <a:rPr kumimoji="1" lang="en-US" altLang="zh-CN" sz="2400" i="1" baseline="-25000" dirty="0" smtClean="0"/>
                  <a:t>i</a:t>
                </a:r>
                <a:r>
                  <a:rPr kumimoji="1" lang="en-US" altLang="zh-CN" sz="2400" dirty="0" smtClean="0"/>
                  <a:t> and its </a:t>
                </a:r>
                <a:r>
                  <a:rPr kumimoji="1" lang="en-US" altLang="zh-CN" sz="2400" i="1" dirty="0" smtClean="0"/>
                  <a:t>empirical probability </a:t>
                </a:r>
                <a:r>
                  <a:rPr kumimoji="1" lang="en-US" altLang="zh-CN" sz="2400" dirty="0" smtClean="0"/>
                  <a:t>as,</a:t>
                </a:r>
                <a:endParaRPr kumimoji="1" lang="en-US" altLang="zh-CN" sz="2400" dirty="0"/>
              </a:p>
              <a:p>
                <a:pPr marL="200021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4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kumimoji="1" lang="en-US" altLang="zh-CN" sz="2400" i="1">
                                  <a:latin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acc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n-US" altLang="zh-CN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acc>
                                <m:accPr>
                                  <m:chr m:val="⃗"/>
                                  <m:ctrlPr>
                                    <a:rPr kumimoji="1" lang="en-US" altLang="zh-CN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kumimoji="1" lang="en-US" altLang="zh-CN" sz="2400">
                          <a:latin typeface="Cambria Math" panose="02040503050406030204" pitchFamily="18" charset="0"/>
                        </a:rPr>
                        <m:t>        </m:t>
                      </m:r>
                      <m:acc>
                        <m:accPr>
                          <m:chr m:val="̂"/>
                          <m:ctrlPr>
                            <a:rPr kumimoji="1" lang="en-US" altLang="zh-CN" sz="2400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1" lang="en-US" altLang="zh-CN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zh-CN" sz="2400" dirty="0"/>
              </a:p>
              <a:p>
                <a:r>
                  <a:rPr kumimoji="1" lang="en-US" altLang="zh-CN" sz="2400" dirty="0" smtClean="0"/>
                  <a:t>Minimizing the objective function: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𝐾𝐿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sSub>
                              <m:sSub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kumimoji="1" lang="en-US" altLang="zh-CN" sz="2400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410" y="1149284"/>
                <a:ext cx="11006273" cy="5459860"/>
              </a:xfrm>
              <a:blipFill rotWithShape="0">
                <a:blip r:embed="rId2"/>
                <a:stretch>
                  <a:fillRect l="-388" t="-894" r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36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smtClean="0"/>
              <a:t>Experimental Results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459860"/>
          </a:xfrm>
        </p:spPr>
        <p:txBody>
          <a:bodyPr/>
          <a:lstStyle/>
          <a:p>
            <a:r>
              <a:rPr kumimoji="1" lang="en-US" altLang="zh-CN" sz="2400" dirty="0" smtClean="0"/>
              <a:t>Results </a:t>
            </a:r>
            <a:r>
              <a:rPr kumimoji="1" lang="en-US" altLang="zh-CN" sz="2400" dirty="0"/>
              <a:t>on </a:t>
            </a:r>
            <a:r>
              <a:rPr kumimoji="1" lang="en-US" altLang="zh-CN" sz="2400" dirty="0" smtClean="0"/>
              <a:t>Long and short documents</a:t>
            </a:r>
            <a:endParaRPr kumimoji="1" lang="en-US" altLang="zh-CN" sz="2400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807" y="2109516"/>
            <a:ext cx="5826175" cy="4427143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1" y="2109515"/>
            <a:ext cx="6066376" cy="44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1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Performance &amp; </a:t>
            </a:r>
            <a:r>
              <a:rPr kumimoji="1" lang="en-US" altLang="zh-CN" sz="4000" b="1" dirty="0" smtClean="0"/>
              <a:t>Visualization Results</a:t>
            </a:r>
            <a:endParaRPr lang="en-US" altLang="en-US" sz="4000" b="1" kern="0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5" y="2145671"/>
            <a:ext cx="6608086" cy="32863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81366" y="5767316"/>
            <a:ext cx="2255361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kumimoji="1" lang="en-US" altLang="zh-CN" sz="2000" dirty="0"/>
              <a:t>Visualization </a:t>
            </a:r>
            <a:r>
              <a:rPr kumimoji="1" lang="en-US" altLang="zh-CN" sz="2000" dirty="0" smtClean="0"/>
              <a:t>results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24216" y="5765484"/>
            <a:ext cx="5975287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/>
              <a:t>Performance comparison on percentage of labeled data</a:t>
            </a:r>
            <a:endParaRPr kumimoji="1" lang="en-US" altLang="zh-CN" sz="2000" dirty="0"/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3096" y="1303698"/>
            <a:ext cx="39183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Combining LINE 1</a:t>
            </a:r>
            <a:r>
              <a:rPr kumimoji="1" lang="en-US" altLang="zh-CN" sz="4000" b="1" baseline="30000" dirty="0"/>
              <a:t>st</a:t>
            </a:r>
            <a:r>
              <a:rPr kumimoji="1" lang="en-US" altLang="zh-CN" sz="4000" b="1" dirty="0"/>
              <a:t> and LINE 2</a:t>
            </a:r>
            <a:r>
              <a:rPr kumimoji="1" lang="en-US" altLang="zh-CN" sz="4000" b="1" baseline="30000" dirty="0"/>
              <a:t>nd</a:t>
            </a:r>
            <a:r>
              <a:rPr kumimoji="1" lang="en-US" altLang="zh-CN" sz="4000" dirty="0"/>
              <a:t> </a:t>
            </a:r>
            <a:r>
              <a:rPr kumimoji="1" lang="en-US" altLang="zh-CN" sz="4000" dirty="0" smtClean="0"/>
              <a:t>Order Similarity</a:t>
            </a:r>
            <a:endParaRPr lang="en-US" altLang="en-US" sz="40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410" y="1149284"/>
                <a:ext cx="11006273" cy="5459860"/>
              </a:xfrm>
            </p:spPr>
            <p:txBody>
              <a:bodyPr/>
              <a:lstStyle/>
              <a:p>
                <a:r>
                  <a:rPr kumimoji="1" lang="en-US" altLang="zh-CN" sz="2400" dirty="0" smtClean="0"/>
                  <a:t>Concatenate </a:t>
                </a:r>
                <a:r>
                  <a:rPr kumimoji="1" lang="en-US" altLang="zh-CN" sz="2400" dirty="0"/>
                  <a:t>the embedding learnt by LINE 1</a:t>
                </a:r>
                <a:r>
                  <a:rPr kumimoji="1" lang="en-US" altLang="zh-CN" sz="2400" baseline="30000" dirty="0"/>
                  <a:t>st</a:t>
                </a:r>
                <a:r>
                  <a:rPr kumimoji="1" lang="en-US" altLang="zh-CN" sz="2400" dirty="0"/>
                  <a:t> and </a:t>
                </a:r>
                <a:r>
                  <a:rPr kumimoji="1" lang="en-US" altLang="zh-CN" sz="2400" dirty="0" smtClean="0"/>
                  <a:t>that learnt </a:t>
                </a:r>
                <a:r>
                  <a:rPr kumimoji="1" lang="en-US" altLang="zh-CN" sz="2400" dirty="0"/>
                  <a:t>by LINE 2</a:t>
                </a:r>
                <a:r>
                  <a:rPr kumimoji="1" lang="en-US" altLang="zh-CN" sz="2400" baseline="30000" dirty="0"/>
                  <a:t>nd</a:t>
                </a:r>
                <a:r>
                  <a:rPr kumimoji="1" lang="en-US" altLang="zh-CN" sz="2400" dirty="0"/>
                  <a:t> </a:t>
                </a:r>
              </a:p>
              <a:p>
                <a:pPr lvl="1"/>
                <a:r>
                  <a:rPr kumimoji="1" lang="en-US" altLang="zh-CN" sz="2400" dirty="0"/>
                  <a:t>1</a:t>
                </a:r>
                <a:r>
                  <a:rPr kumimoji="1" lang="en-US" altLang="zh-CN" sz="2400" baseline="30000" dirty="0"/>
                  <a:t>st</a:t>
                </a:r>
                <a:r>
                  <a:rPr kumimoji="1" lang="en-US" altLang="zh-CN" sz="2400" dirty="0"/>
                  <a:t> order similarity and 2</a:t>
                </a:r>
                <a:r>
                  <a:rPr kumimoji="1" lang="en-US" altLang="zh-CN" sz="2400" baseline="30000" dirty="0"/>
                  <a:t>nd</a:t>
                </a:r>
                <a:r>
                  <a:rPr kumimoji="1" lang="en-US" altLang="zh-CN" sz="2400" dirty="0"/>
                  <a:t> order similarity are </a:t>
                </a:r>
                <a:r>
                  <a:rPr kumimoji="1" lang="en-US" altLang="zh-CN" sz="2400" dirty="0" smtClean="0"/>
                  <a:t>complementary</a:t>
                </a:r>
                <a:endParaRPr kumimoji="1" lang="en-US" altLang="zh-CN" sz="2400" dirty="0"/>
              </a:p>
              <a:p>
                <a:r>
                  <a:rPr kumimoji="1" lang="en-US" altLang="zh-CN" sz="2400" dirty="0"/>
                  <a:t>Jointly 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sz="2400" dirty="0"/>
              </a:p>
              <a:p>
                <a:pPr lvl="1"/>
                <a:r>
                  <a:rPr kumimoji="1" lang="en-US" altLang="zh-CN" sz="2400" dirty="0"/>
                  <a:t>Difficult to determine the weights of the two objective </a:t>
                </a:r>
                <a:r>
                  <a:rPr kumimoji="1" lang="en-US" altLang="zh-CN" sz="2400" dirty="0" smtClean="0"/>
                  <a:t>functions</a:t>
                </a:r>
              </a:p>
              <a:p>
                <a:r>
                  <a:rPr kumimoji="1" lang="en-US" altLang="zh-CN" sz="2400" b="1" dirty="0" smtClean="0"/>
                  <a:t>Optimization</a:t>
                </a:r>
              </a:p>
              <a:p>
                <a:pPr lvl="1"/>
                <a:r>
                  <a:rPr kumimoji="1" lang="en-US" altLang="zh-CN" sz="2400" dirty="0"/>
                  <a:t>Directly optimizing the objective function is </a:t>
                </a:r>
                <a:r>
                  <a:rPr kumimoji="1" lang="en-US" altLang="zh-CN" sz="2400" dirty="0" smtClean="0"/>
                  <a:t>difficult</a:t>
                </a:r>
              </a:p>
              <a:p>
                <a:pPr lvl="2"/>
                <a:r>
                  <a:rPr kumimoji="1" lang="en-US" altLang="zh-CN" sz="2400" dirty="0" err="1" smtClean="0"/>
                  <a:t>Softmax</a:t>
                </a:r>
                <a:r>
                  <a:rPr kumimoji="1" lang="en-US" altLang="zh-CN" sz="2400" dirty="0" smtClean="0"/>
                  <a:t> </a:t>
                </a:r>
                <a:r>
                  <a:rPr kumimoji="1" lang="en-US" altLang="zh-CN" sz="2400" dirty="0"/>
                  <a:t>units</a:t>
                </a:r>
              </a:p>
              <a:p>
                <a:pPr lvl="1"/>
                <a:r>
                  <a:rPr kumimoji="1" lang="en-US" altLang="zh-CN" sz="2400" dirty="0"/>
                  <a:t>Negative </a:t>
                </a:r>
                <a:r>
                  <a:rPr kumimoji="1" lang="en-US" altLang="zh-CN" sz="2400" dirty="0" smtClean="0"/>
                  <a:t>sampling:</a:t>
                </a:r>
              </a:p>
              <a:p>
                <a:pPr lvl="2"/>
                <a:r>
                  <a:rPr kumimoji="1" lang="en-US" altLang="zh-CN" sz="2400" dirty="0" smtClean="0"/>
                  <a:t>Approximation algorithm</a:t>
                </a:r>
              </a:p>
              <a:p>
                <a:pPr lvl="2"/>
                <a:r>
                  <a:rPr kumimoji="1" lang="en-US" altLang="zh-CN" sz="2400" dirty="0" smtClean="0"/>
                  <a:t>Can </a:t>
                </a:r>
                <a:r>
                  <a:rPr kumimoji="1" lang="en-US" altLang="zh-CN" sz="2400" dirty="0"/>
                  <a:t>retain the quality of the </a:t>
                </a:r>
                <a:r>
                  <a:rPr kumimoji="1" lang="en-US" altLang="zh-CN" sz="2400" dirty="0" smtClean="0"/>
                  <a:t>embedding</a:t>
                </a:r>
                <a:endParaRPr kumimoji="1" lang="en-US" altLang="zh-CN" sz="2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charset="0"/>
                          </a:rPr>
                          <m:t>𝑙𝑜𝑔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</m:e>
                    </m:nary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kumimoji="1" lang="en-US" altLang="zh-CN" sz="2400" i="1">
                        <a:latin typeface="Cambria Math" charset="0"/>
                      </a:rPr>
                      <m:t>)+</m:t>
                    </m:r>
                    <m:r>
                      <a:rPr kumimoji="1" lang="en-US" altLang="zh-CN" sz="2400" i="1">
                        <a:latin typeface="Cambria Math" charset="0"/>
                      </a:rPr>
                      <m:t>𝐾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</a:rPr>
                      <m:t>𝑙𝑜𝑔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kumimoji="1" lang="en-US" altLang="zh-CN" sz="2400" i="1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zh-CN" sz="2400" i="1" dirty="0" smtClean="0">
                  <a:latin typeface="Cambria Math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kumimoji="1" lang="en-US" altLang="zh-CN" sz="2400" i="1">
                            <a:latin typeface="Cambria Math" charset="0"/>
                          </a:rPr>
                          <m:t>𝑙𝑜𝑔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  <m:r>
                          <a:rPr kumimoji="1" lang="en-US" altLang="zh-CN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</m:e>
                    </m:nary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kumimoji="1" lang="en-US" altLang="zh-CN" sz="2400" i="1">
                        <a:latin typeface="Cambria Math" charset="0"/>
                      </a:rPr>
                      <m:t>′)+</m:t>
                    </m:r>
                    <m:r>
                      <a:rPr kumimoji="1" lang="en-US" altLang="zh-CN" sz="2400" i="1">
                        <a:latin typeface="Cambria Math" charset="0"/>
                      </a:rPr>
                      <m:t>𝐾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400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</a:rPr>
                      <m:t>𝑙𝑜𝑔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(−</m:t>
                    </m:r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1" lang="en-US" altLang="zh-CN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kumimoji="1" lang="en-US" altLang="zh-CN" sz="2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kumimoji="1" lang="en-US" altLang="zh-CN" sz="2400" i="1">
                        <a:latin typeface="Cambria Math" charset="0"/>
                      </a:rPr>
                      <m:t>′)</m:t>
                    </m:r>
                  </m:oMath>
                </a14:m>
                <a:endParaRPr kumimoji="1" lang="en-US" altLang="zh-C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410" y="1149284"/>
                <a:ext cx="11006273" cy="5459860"/>
              </a:xfrm>
              <a:blipFill rotWithShape="0">
                <a:blip r:embed="rId2"/>
                <a:stretch>
                  <a:fillRect l="-388" t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5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5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18618</TotalTime>
  <Words>4945</Words>
  <Application>Microsoft Office PowerPoint</Application>
  <PresentationFormat>Custom</PresentationFormat>
  <Paragraphs>883</Paragraphs>
  <Slides>81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4_Retrospect</vt:lpstr>
      <vt:lpstr>5_Retrospect</vt:lpstr>
      <vt:lpstr>Office Theme</vt:lpstr>
      <vt:lpstr>Retrospect</vt:lpstr>
      <vt:lpstr>Text Mining  (Part II: Embedding, Information Extraction &amp; Text Cube)</vt:lpstr>
      <vt:lpstr>PowerPoint Presentation</vt:lpstr>
      <vt:lpstr>Outline</vt:lpstr>
      <vt:lpstr>Information Network Analysis</vt:lpstr>
      <vt:lpstr>LINE and Its Hypothesis</vt:lpstr>
      <vt:lpstr>LINE:  1st Order Similarity</vt:lpstr>
      <vt:lpstr>KL Divergence: Comparing Two Probability Distributions </vt:lpstr>
      <vt:lpstr>LINE:  2nd Order Similarity</vt:lpstr>
      <vt:lpstr>Combining LINE 1st and LINE 2nd Order Similarity</vt:lpstr>
      <vt:lpstr>Algorithm LINE and Some Practical Issues</vt:lpstr>
      <vt:lpstr>Previous Work</vt:lpstr>
      <vt:lpstr>Experiment Setup</vt:lpstr>
      <vt:lpstr>Results: Language Networks</vt:lpstr>
      <vt:lpstr>Results: Social Networks</vt:lpstr>
      <vt:lpstr>PowerPoint Presentation</vt:lpstr>
      <vt:lpstr>Outline</vt:lpstr>
      <vt:lpstr>Biological Relationship Extraction</vt:lpstr>
      <vt:lpstr>Overview of Embedding-Based Methods</vt:lpstr>
      <vt:lpstr>Framework</vt:lpstr>
      <vt:lpstr>Key Property to Learn Embedding &amp; Experiments</vt:lpstr>
      <vt:lpstr>Experimental Results: Find Related Entities</vt:lpstr>
      <vt:lpstr>Extracted Relations (from 10% PubMed Abstracts)</vt:lpstr>
      <vt:lpstr>Relation: Drug-Target Gene</vt:lpstr>
      <vt:lpstr>Future Work</vt:lpstr>
      <vt:lpstr>PowerPoint Presentation</vt:lpstr>
      <vt:lpstr>Outline</vt:lpstr>
      <vt:lpstr>LAKI: Representing Documents via Latent Keyphrase Inference</vt:lpstr>
      <vt:lpstr>Document Representation: Traditional Methods</vt:lpstr>
      <vt:lpstr>Document Representation: Concept-based models [ESA]</vt:lpstr>
      <vt:lpstr>Document Representation: Word2Vect</vt:lpstr>
      <vt:lpstr>Document Representation Using Keyphrases</vt:lpstr>
      <vt:lpstr>Document Representation Using Keyphrases: General Ideas</vt:lpstr>
      <vt:lpstr>Framework for Latent Keyphrase Inference (LAKI)</vt:lpstr>
      <vt:lpstr>LAKI: Deriving Quality Phrase Silhouette</vt:lpstr>
      <vt:lpstr>Deriving Quality Phrase Silhouette Task 1: Model Learning Given Structure</vt:lpstr>
      <vt:lpstr>Deriving Quality Phrase Silhouette Task 2: Structure Learning</vt:lpstr>
      <vt:lpstr>LAKI: Inference</vt:lpstr>
      <vt:lpstr>LAKI: Experiment Setting</vt:lpstr>
      <vt:lpstr>LAKI: Experimental Results</vt:lpstr>
      <vt:lpstr>Case Study</vt:lpstr>
      <vt:lpstr>PowerPoint Presentation</vt:lpstr>
      <vt:lpstr>Outline</vt:lpstr>
      <vt:lpstr>MetaPAD: Meta Pattern-driven Attribute Discovery from Massive Text Corpora</vt:lpstr>
      <vt:lpstr>Previous Work on Finding E-A-V and Typed Patterns</vt:lpstr>
      <vt:lpstr>Our Meta-Pattern Methodology</vt:lpstr>
      <vt:lpstr>Pattern Discovery by Phrase Mining and Entity Typing</vt:lpstr>
      <vt:lpstr>Meta-Pattern Quality Assessment and Segmentation</vt:lpstr>
      <vt:lpstr>Grouping Synonymous Patterns</vt:lpstr>
      <vt:lpstr>Adjusting Types in Meta Patterns for Appropriate Granularity</vt:lpstr>
      <vt:lpstr>Results: Patterns, Entities and Attribute Values in News Corpus</vt:lpstr>
      <vt:lpstr>PowerPoint Presentation</vt:lpstr>
      <vt:lpstr>Comparative Experimental Results</vt:lpstr>
      <vt:lpstr>PowerPoint Presentation</vt:lpstr>
      <vt:lpstr>Outline</vt:lpstr>
      <vt:lpstr>Multi-Dimensional Text Cube</vt:lpstr>
      <vt:lpstr>Multi-dimensional Text Cube with Queries &amp; Hierarchies</vt:lpstr>
      <vt:lpstr>Exploration of Text Cube—Semantic Analysis</vt:lpstr>
      <vt:lpstr>EventCube</vt:lpstr>
      <vt:lpstr>CASE (Context-Aware SEmantic) OLAP</vt:lpstr>
      <vt:lpstr>Design Question I: Which Comparative Groups to Pick?</vt:lpstr>
      <vt:lpstr>Design Question: How to Score Important Phrases?</vt:lpstr>
      <vt:lpstr>How to Find or Evaluate Distinct Phrases in a Cell? </vt:lpstr>
      <vt:lpstr>How to Design Relevance Score for a Phrase to a Cell? </vt:lpstr>
      <vt:lpstr>Experiments</vt:lpstr>
      <vt:lpstr>Effectiveness of CaseOLAP on Real-World Datasets</vt:lpstr>
      <vt:lpstr>More on Real-World Case Study: BioData Analysis</vt:lpstr>
      <vt:lpstr>More on Real-World Cases: Protest News</vt:lpstr>
      <vt:lpstr>PowerPoint Presentation</vt:lpstr>
      <vt:lpstr>Outline</vt:lpstr>
      <vt:lpstr>Summary</vt:lpstr>
      <vt:lpstr>References</vt:lpstr>
      <vt:lpstr>PowerPoint Presentation</vt:lpstr>
      <vt:lpstr>PTE: Predictive Text Embedding</vt:lpstr>
      <vt:lpstr>Recent Studies</vt:lpstr>
      <vt:lpstr>Effective Text Representations</vt:lpstr>
      <vt:lpstr>The PTE Method</vt:lpstr>
      <vt:lpstr>Learn Word Embedding from Hetero. Info. Networks</vt:lpstr>
      <vt:lpstr>Infer Text Embedding</vt:lpstr>
      <vt:lpstr>Experiments:  Setup and Results</vt:lpstr>
      <vt:lpstr>Experimental Results</vt:lpstr>
      <vt:lpstr>Performance &amp; Visualization Results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Han, Jiawei</cp:lastModifiedBy>
  <cp:revision>781</cp:revision>
  <cp:lastPrinted>2017-03-30T14:19:20Z</cp:lastPrinted>
  <dcterms:created xsi:type="dcterms:W3CDTF">2014-06-02T15:06:14Z</dcterms:created>
  <dcterms:modified xsi:type="dcterms:W3CDTF">2017-03-30T14:21:49Z</dcterms:modified>
</cp:coreProperties>
</file>